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66" r:id="rId2"/>
    <p:sldMasterId id="2147483672" r:id="rId3"/>
    <p:sldMasterId id="2147483693" r:id="rId4"/>
    <p:sldMasterId id="2147483686" r:id="rId5"/>
  </p:sldMasterIdLst>
  <p:notesMasterIdLst>
    <p:notesMasterId r:id="rId25"/>
  </p:notesMasterIdLst>
  <p:sldIdLst>
    <p:sldId id="264" r:id="rId6"/>
    <p:sldId id="258" r:id="rId7"/>
    <p:sldId id="325" r:id="rId8"/>
    <p:sldId id="332" r:id="rId9"/>
    <p:sldId id="266" r:id="rId10"/>
    <p:sldId id="340" r:id="rId11"/>
    <p:sldId id="341" r:id="rId12"/>
    <p:sldId id="342" r:id="rId13"/>
    <p:sldId id="343" r:id="rId14"/>
    <p:sldId id="344" r:id="rId15"/>
    <p:sldId id="347" r:id="rId16"/>
    <p:sldId id="348" r:id="rId17"/>
    <p:sldId id="349" r:id="rId18"/>
    <p:sldId id="350" r:id="rId19"/>
    <p:sldId id="351" r:id="rId20"/>
    <p:sldId id="269" r:id="rId21"/>
    <p:sldId id="270" r:id="rId22"/>
    <p:sldId id="271"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7C3"/>
    <a:srgbClr val="E5AA8C"/>
    <a:srgbClr val="DBA485"/>
    <a:srgbClr val="E4957D"/>
    <a:srgbClr val="DC6B77"/>
    <a:srgbClr val="B54112"/>
    <a:srgbClr val="BE3C5A"/>
    <a:srgbClr val="8B0034"/>
    <a:srgbClr val="630000"/>
    <a:srgbClr val="AA18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16"/>
    <p:restoredTop sz="96327"/>
  </p:normalViewPr>
  <p:slideViewPr>
    <p:cSldViewPr snapToGrid="0">
      <p:cViewPr varScale="1">
        <p:scale>
          <a:sx n="67" d="100"/>
          <a:sy n="67" d="100"/>
        </p:scale>
        <p:origin x="864" y="44"/>
      </p:cViewPr>
      <p:guideLst/>
    </p:cSldViewPr>
  </p:slideViewPr>
  <p:notesTextViewPr>
    <p:cViewPr>
      <p:scale>
        <a:sx n="1" d="1"/>
        <a:sy n="1" d="1"/>
      </p:scale>
      <p:origin x="0" y="0"/>
    </p:cViewPr>
  </p:notesTextViewPr>
  <p:notesViewPr>
    <p:cSldViewPr snapToGrid="0">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1DF34-EDC2-C641-B753-9F1243C1094A}" type="datetimeFigureOut">
              <a:rPr lang="en-US" smtClean="0"/>
              <a:t>1/25/2023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846EA-692C-5749-8B3B-0EE8E95BA0D9}" type="slidenum">
              <a:rPr lang="en-US" smtClean="0"/>
              <a:t>‹#›</a:t>
            </a:fld>
            <a:endParaRPr lang="en-US"/>
          </a:p>
        </p:txBody>
      </p:sp>
    </p:spTree>
    <p:extLst>
      <p:ext uri="{BB962C8B-B14F-4D97-AF65-F5344CB8AC3E}">
        <p14:creationId xmlns:p14="http://schemas.microsoft.com/office/powerpoint/2010/main" val="356216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ltLang="en-US" sz="1000" b="0" dirty="0">
                <a:latin typeface="Arial" panose="020B0604020202020204" pitchFamily="34" charset="0"/>
                <a:cs typeface="Arial" panose="020B0604020202020204" pitchFamily="34" charset="0"/>
              </a:rPr>
              <a:t>The American Diabetes Association’s Diabetes Care Tasks at School: What Key Personnel Need to Know is a training curriculum that consists of PowerPoint modules with corresponding video segments, pre-/post-tests and other helpful resources.</a:t>
            </a:r>
          </a:p>
          <a:p>
            <a:pPr>
              <a:lnSpc>
                <a:spcPct val="90000"/>
              </a:lnSpc>
            </a:pPr>
            <a:endParaRPr lang="en-US" altLang="en-US" sz="1000" b="0" dirty="0">
              <a:latin typeface="Arial" panose="020B0604020202020204" pitchFamily="34" charset="0"/>
              <a:cs typeface="Arial" panose="020B0604020202020204" pitchFamily="34" charset="0"/>
            </a:endParaRPr>
          </a:p>
          <a:p>
            <a:pPr>
              <a:lnSpc>
                <a:spcPct val="90000"/>
              </a:lnSpc>
            </a:pPr>
            <a:r>
              <a:rPr lang="en-US" altLang="en-US" sz="1000" b="0" dirty="0">
                <a:latin typeface="Arial" panose="020B0604020202020204" pitchFamily="34" charset="0"/>
                <a:cs typeface="Arial" panose="020B0604020202020204" pitchFamily="34" charset="0"/>
              </a:rPr>
              <a:t>This curriculum is based on and should be used in conjunction with the ADA’s Safe at School Guide “Helping the Student with Diabetes Succeed: A Guide for School Personnel”. Training participants should read the ADA Safe at School Guide in conjunction with this training gain a better understanding of the requirements for appropriate school diabetes care. The ADA’s Safe at School Guide and other training resources may be found </a:t>
            </a:r>
            <a:r>
              <a:rPr lang="en-US" altLang="en-US" sz="1000" b="0" dirty="0" err="1">
                <a:latin typeface="Arial" panose="020B0604020202020204" pitchFamily="34" charset="0"/>
                <a:cs typeface="Arial" panose="020B0604020202020204" pitchFamily="34" charset="0"/>
              </a:rPr>
              <a:t>www.diabetes.org</a:t>
            </a:r>
            <a:r>
              <a:rPr lang="en-US" altLang="en-US" sz="1000" b="0" dirty="0">
                <a:latin typeface="Arial" panose="020B0604020202020204" pitchFamily="34" charset="0"/>
                <a:cs typeface="Arial" panose="020B0604020202020204" pitchFamily="34" charset="0"/>
              </a:rPr>
              <a:t>/</a:t>
            </a:r>
            <a:r>
              <a:rPr lang="en-US" altLang="en-US" sz="1000" b="0" dirty="0" err="1">
                <a:latin typeface="Arial" panose="020B0604020202020204" pitchFamily="34" charset="0"/>
                <a:cs typeface="Arial" panose="020B0604020202020204" pitchFamily="34" charset="0"/>
              </a:rPr>
              <a:t>sastraining</a:t>
            </a:r>
            <a:r>
              <a:rPr lang="en-US" altLang="en-US" sz="1000" b="0" dirty="0">
                <a:latin typeface="Arial" panose="020B0604020202020204" pitchFamily="34" charset="0"/>
                <a:cs typeface="Arial" panose="020B0604020202020204" pitchFamily="34" charset="0"/>
              </a:rPr>
              <a:t>.</a:t>
            </a:r>
          </a:p>
          <a:p>
            <a:pPr>
              <a:lnSpc>
                <a:spcPct val="90000"/>
              </a:lnSpc>
            </a:pPr>
            <a:endParaRPr lang="en-US" altLang="en-US" sz="1000" b="0" dirty="0">
              <a:latin typeface="Arial" panose="020B0604020202020204" pitchFamily="34" charset="0"/>
              <a:cs typeface="Arial" panose="020B0604020202020204" pitchFamily="34" charset="0"/>
            </a:endParaRPr>
          </a:p>
          <a:p>
            <a:pPr>
              <a:lnSpc>
                <a:spcPct val="90000"/>
              </a:lnSpc>
            </a:pPr>
            <a:r>
              <a:rPr lang="en-US" altLang="en-US" sz="1000" b="1" dirty="0">
                <a:latin typeface="Arial" panose="020B0604020202020204" pitchFamily="34" charset="0"/>
                <a:cs typeface="Arial" panose="020B0604020202020204" pitchFamily="34" charset="0"/>
              </a:rPr>
              <a:t>Some key points about the overall training:</a:t>
            </a:r>
          </a:p>
          <a:p>
            <a:pPr>
              <a:lnSpc>
                <a:spcPct val="90000"/>
              </a:lnSpc>
            </a:pPr>
            <a:endParaRPr lang="en-US" altLang="en-US" sz="1000" b="1" dirty="0">
              <a:latin typeface="Arial" panose="020B0604020202020204" pitchFamily="34" charset="0"/>
              <a:cs typeface="Arial" panose="020B0604020202020204" pitchFamily="34" charset="0"/>
            </a:endParaRPr>
          </a:p>
          <a:p>
            <a:pPr>
              <a:lnSpc>
                <a:spcPct val="90000"/>
              </a:lnSpc>
            </a:pPr>
            <a:r>
              <a:rPr lang="en-US" altLang="en-US" sz="1000" b="1" dirty="0">
                <a:latin typeface="Arial" panose="020B0604020202020204" pitchFamily="34" charset="0"/>
                <a:cs typeface="Arial" panose="020B0604020202020204" pitchFamily="34" charset="0"/>
              </a:rPr>
              <a:t>Overall objective: </a:t>
            </a:r>
            <a:r>
              <a:rPr lang="en-US" altLang="en-US" sz="1000" b="0" dirty="0">
                <a:latin typeface="Arial" panose="020B0604020202020204" pitchFamily="34" charset="0"/>
                <a:cs typeface="Arial" panose="020B0604020202020204" pitchFamily="34" charset="0"/>
              </a:rPr>
              <a:t>The overall goal is to optimize safety, health, learning, and access for students with diabetes by providing diabetes education and training to school personnel o perform routine and emergency diabetes care tasks for students, under the supervision of a school nurse or another qualified health care professional. Completion of this training will help prepare school personnel to perform diabetes care tasks, ensuring that health needs are addressed in times and locations when a nurse is not available to provide needed care.</a:t>
            </a:r>
          </a:p>
          <a:p>
            <a:pPr>
              <a:lnSpc>
                <a:spcPct val="90000"/>
              </a:lnSpc>
            </a:pPr>
            <a:endParaRPr lang="en-US" altLang="en-US" sz="1000" b="0" dirty="0">
              <a:latin typeface="Arial" panose="020B0604020202020204" pitchFamily="34" charset="0"/>
              <a:cs typeface="Arial" panose="020B0604020202020204" pitchFamily="34" charset="0"/>
            </a:endParaRPr>
          </a:p>
          <a:p>
            <a:pPr>
              <a:lnSpc>
                <a:spcPct val="90000"/>
              </a:lnSpc>
            </a:pPr>
            <a:r>
              <a:rPr lang="en-US" altLang="en-US" sz="1000" b="1" dirty="0">
                <a:latin typeface="Arial" panose="020B0604020202020204" pitchFamily="34" charset="0"/>
                <a:cs typeface="Arial" panose="020B0604020202020204" pitchFamily="34" charset="0"/>
              </a:rPr>
              <a:t>Rationale: </a:t>
            </a:r>
            <a:r>
              <a:rPr lang="en-US" altLang="en-US" sz="1000" b="0" dirty="0">
                <a:latin typeface="Arial" panose="020B0604020202020204" pitchFamily="34" charset="0"/>
                <a:cs typeface="Arial" panose="020B0604020202020204" pitchFamily="34" charset="0"/>
              </a:rPr>
              <a:t>The school nurse, when available, is the most appropriate person in the school setting to provide care for a student with diabetes. However, many schools do not have full-time nurses. Even for schools that do, the nurse may not always be available at all times during the school day, during school-sponsored extra-curricular activities or field trips to assist with routine care and emergency care.  Trained school personnel must be available to perform and assist the student with diabetes care tasks.    </a:t>
            </a:r>
          </a:p>
          <a:p>
            <a:pPr>
              <a:lnSpc>
                <a:spcPct val="90000"/>
              </a:lnSpc>
            </a:pPr>
            <a:endParaRPr lang="en-US" altLang="en-US" sz="1000" b="0" dirty="0">
              <a:latin typeface="Arial" panose="020B0604020202020204" pitchFamily="34" charset="0"/>
              <a:cs typeface="Arial" panose="020B0604020202020204" pitchFamily="34" charset="0"/>
            </a:endParaRPr>
          </a:p>
          <a:p>
            <a:pPr>
              <a:lnSpc>
                <a:spcPct val="90000"/>
              </a:lnSpc>
            </a:pPr>
            <a:r>
              <a:rPr lang="en-US" altLang="en-US" sz="1000" b="1" dirty="0">
                <a:latin typeface="Arial" panose="020B0604020202020204" pitchFamily="34" charset="0"/>
                <a:cs typeface="Arial" panose="020B0604020202020204" pitchFamily="34" charset="0"/>
              </a:rPr>
              <a:t>PLEASE STATE:  </a:t>
            </a:r>
            <a:r>
              <a:rPr lang="en-US" altLang="en-US" sz="1000" b="0" dirty="0">
                <a:latin typeface="Arial" panose="020B0604020202020204" pitchFamily="34" charset="0"/>
                <a:cs typeface="Arial" panose="020B0604020202020204" pitchFamily="34" charset="0"/>
              </a:rPr>
              <a:t>This presentation is not intended to provide legal or health care advice. Please consult with a legal or health care professional regarding your specific questions or needs.</a:t>
            </a:r>
          </a:p>
          <a:p>
            <a:pPr>
              <a:lnSpc>
                <a:spcPct val="90000"/>
              </a:lnSpc>
            </a:pPr>
            <a:endParaRPr lang="en-US" altLang="en-US" sz="1000" b="0" dirty="0">
              <a:latin typeface="Arial" panose="020B0604020202020204" pitchFamily="34" charset="0"/>
              <a:cs typeface="Arial" panose="020B0604020202020204" pitchFamily="34" charset="0"/>
            </a:endParaRPr>
          </a:p>
          <a:p>
            <a:pPr>
              <a:lnSpc>
                <a:spcPct val="90000"/>
              </a:lnSpc>
            </a:pPr>
            <a:r>
              <a:rPr lang="en-US" altLang="en-US" sz="1000" b="0" dirty="0">
                <a:latin typeface="Arial" panose="020B0604020202020204" pitchFamily="34" charset="0"/>
                <a:cs typeface="Arial" panose="020B0604020202020204" pitchFamily="34" charset="0"/>
              </a:rPr>
              <a:t>                                     </a:t>
            </a:r>
          </a:p>
          <a:p>
            <a:pPr>
              <a:lnSpc>
                <a:spcPct val="90000"/>
              </a:lnSpc>
            </a:pPr>
            <a:endParaRPr lang="en-US" altLang="en-US" sz="10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a:t>
            </a:fld>
            <a:endParaRPr lang="en-US"/>
          </a:p>
        </p:txBody>
      </p:sp>
    </p:spTree>
    <p:extLst>
      <p:ext uri="{BB962C8B-B14F-4D97-AF65-F5344CB8AC3E}">
        <p14:creationId xmlns:p14="http://schemas.microsoft.com/office/powerpoint/2010/main" val="3678605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When recording results record the descriptor from color coding on the packaging.</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Record both the word and numerical result labels.</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Note: At this point in the training the instructor of training demonstrates checking of urine ketones and how to read results when compared to color coding on packaging.</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Generally:</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No ketones = no action needed</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Trace ketones = encourage drinking water</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Small ketones = encourage drinking water</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Moderate ketones = needs insulin</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Large ketones = insulin critical</a:t>
            </a:r>
          </a:p>
        </p:txBody>
      </p:sp>
      <p:sp>
        <p:nvSpPr>
          <p:cNvPr id="4" name="Slide Number Placeholder 3"/>
          <p:cNvSpPr>
            <a:spLocks noGrp="1"/>
          </p:cNvSpPr>
          <p:nvPr>
            <p:ph type="sldNum" sz="quarter" idx="5"/>
          </p:nvPr>
        </p:nvSpPr>
        <p:spPr/>
        <p:txBody>
          <a:bodyPr/>
          <a:lstStyle/>
          <a:p>
            <a:fld id="{D4C846EA-692C-5749-8B3B-0EE8E95BA0D9}" type="slidenum">
              <a:rPr lang="en-US" smtClean="0"/>
              <a:t>10</a:t>
            </a:fld>
            <a:endParaRPr lang="en-US"/>
          </a:p>
        </p:txBody>
      </p:sp>
    </p:spTree>
    <p:extLst>
      <p:ext uri="{BB962C8B-B14F-4D97-AF65-F5344CB8AC3E}">
        <p14:creationId xmlns:p14="http://schemas.microsoft.com/office/powerpoint/2010/main" val="1802867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dirty="0">
                <a:latin typeface="Arial" panose="020B0604020202020204" pitchFamily="34" charset="0"/>
                <a:cs typeface="Arial" panose="020B0604020202020204" pitchFamily="34" charset="0"/>
              </a:rPr>
              <a:t>Generally, ketone strips stored in bottles expire six (6) months after opening.  However, see bottle for details as expiration after opening may vary according to brand.  </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Ketone strips stored in individual foil packages expire according to date on box or foil package.</a:t>
            </a:r>
          </a:p>
          <a:p>
            <a:pPr eaLnBrk="1" hangingPunct="1"/>
            <a:endParaRPr lang="en-US" altLang="en-US" sz="105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11</a:t>
            </a:fld>
            <a:endParaRPr lang="en-US"/>
          </a:p>
        </p:txBody>
      </p:sp>
    </p:spTree>
    <p:extLst>
      <p:ext uri="{BB962C8B-B14F-4D97-AF65-F5344CB8AC3E}">
        <p14:creationId xmlns:p14="http://schemas.microsoft.com/office/powerpoint/2010/main" val="2273154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ct val="0"/>
              </a:spcBef>
              <a:spcAft>
                <a:spcPts val="1200"/>
              </a:spcAft>
              <a:buClrTx/>
              <a:buSzTx/>
              <a:buFont typeface="+mj-lt"/>
              <a:buAutoNum type="arabicPeriod"/>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Prepare lancing device.</a:t>
            </a:r>
          </a:p>
          <a:p>
            <a:pPr marL="228600" marR="0" lvl="0" indent="-228600" algn="l" defTabSz="914400" rtl="0" eaLnBrk="1" fontAlgn="base" latinLnBrk="0" hangingPunct="1">
              <a:lnSpc>
                <a:spcPct val="100000"/>
              </a:lnSpc>
              <a:spcBef>
                <a:spcPct val="0"/>
              </a:spcBef>
              <a:spcAft>
                <a:spcPts val="1200"/>
              </a:spcAft>
              <a:buClrTx/>
              <a:buSzTx/>
              <a:buFont typeface="+mj-lt"/>
              <a:buAutoNum type="arabicPeriod"/>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Wash hands using warm soapy water and dry them completely. </a:t>
            </a:r>
          </a:p>
          <a:p>
            <a:pPr marL="228600" marR="0" lvl="0" indent="-228600" algn="l" defTabSz="914400" rtl="0" eaLnBrk="1" fontAlgn="base" latinLnBrk="0" hangingPunct="1">
              <a:lnSpc>
                <a:spcPct val="100000"/>
              </a:lnSpc>
              <a:spcBef>
                <a:spcPct val="0"/>
              </a:spcBef>
              <a:spcAft>
                <a:spcPts val="1200"/>
              </a:spcAft>
              <a:buClrTx/>
              <a:buSzTx/>
              <a:buFont typeface="+mj-lt"/>
              <a:buAutoNum type="arabicPeriod"/>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Remove the test strip from its foil packet.</a:t>
            </a:r>
          </a:p>
          <a:p>
            <a:pPr marL="228600" marR="0" lvl="0" indent="-228600" algn="l" defTabSz="914400" rtl="0" eaLnBrk="1" fontAlgn="base" latinLnBrk="0" hangingPunct="1">
              <a:lnSpc>
                <a:spcPct val="100000"/>
              </a:lnSpc>
              <a:spcBef>
                <a:spcPct val="0"/>
              </a:spcBef>
              <a:spcAft>
                <a:spcPts val="1200"/>
              </a:spcAft>
              <a:buClrTx/>
              <a:buSzTx/>
              <a:buFont typeface="+mj-lt"/>
              <a:buAutoNum type="arabicPeriod"/>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Insert the three black lines at the end of the test strip into the strip port.</a:t>
            </a:r>
          </a:p>
          <a:p>
            <a:pPr marL="228600" marR="0" lvl="0" indent="-228600" algn="l" defTabSz="914400" rtl="0" eaLnBrk="1" fontAlgn="base" latinLnBrk="0" hangingPunct="1">
              <a:lnSpc>
                <a:spcPct val="100000"/>
              </a:lnSpc>
              <a:spcBef>
                <a:spcPct val="0"/>
              </a:spcBef>
              <a:spcAft>
                <a:spcPts val="1200"/>
              </a:spcAft>
              <a:buClrTx/>
              <a:buSzTx/>
              <a:buFont typeface="+mj-lt"/>
              <a:buAutoNum type="arabicPeriod"/>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Push the test strip in until it stops. The monitor turns on automatically.</a:t>
            </a:r>
          </a:p>
        </p:txBody>
      </p:sp>
      <p:sp>
        <p:nvSpPr>
          <p:cNvPr id="4" name="Slide Number Placeholder 3"/>
          <p:cNvSpPr>
            <a:spLocks noGrp="1"/>
          </p:cNvSpPr>
          <p:nvPr>
            <p:ph type="sldNum" sz="quarter" idx="5"/>
          </p:nvPr>
        </p:nvSpPr>
        <p:spPr/>
        <p:txBody>
          <a:bodyPr/>
          <a:lstStyle/>
          <a:p>
            <a:fld id="{D4C846EA-692C-5749-8B3B-0EE8E95BA0D9}" type="slidenum">
              <a:rPr lang="en-US" smtClean="0"/>
              <a:t>12</a:t>
            </a:fld>
            <a:endParaRPr lang="en-US"/>
          </a:p>
        </p:txBody>
      </p:sp>
    </p:spTree>
    <p:extLst>
      <p:ext uri="{BB962C8B-B14F-4D97-AF65-F5344CB8AC3E}">
        <p14:creationId xmlns:p14="http://schemas.microsoft.com/office/powerpoint/2010/main" val="4744759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base" latinLnBrk="0" hangingPunct="1">
              <a:lnSpc>
                <a:spcPct val="100000"/>
              </a:lnSpc>
              <a:spcBef>
                <a:spcPct val="0"/>
              </a:spcBef>
              <a:spcAft>
                <a:spcPts val="1200"/>
              </a:spcAft>
              <a:buClrTx/>
              <a:buSzTx/>
              <a:buFont typeface="+mj-lt"/>
              <a:buAutoNum type="arabicPeriod" startAt="6"/>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Touch the blood drop to the purple area on the top of the test strip. The blood is drawn into the test strip. Note: If the monitor shuts off before you apply blood to the test strip, remove the test strip from the monitor and try again. </a:t>
            </a:r>
          </a:p>
          <a:p>
            <a:pPr marL="228600" marR="0" lvl="0" indent="-228600" algn="l" defTabSz="914400" rtl="0" eaLnBrk="1" fontAlgn="base" latinLnBrk="0" hangingPunct="1">
              <a:lnSpc>
                <a:spcPct val="100000"/>
              </a:lnSpc>
              <a:spcBef>
                <a:spcPct val="0"/>
              </a:spcBef>
              <a:spcAft>
                <a:spcPts val="1200"/>
              </a:spcAft>
              <a:buClrTx/>
              <a:buSzTx/>
              <a:buFont typeface="+mj-lt"/>
              <a:buAutoNum type="arabicPeriod" startAt="6"/>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Continue to touch the blood drop to the purple area on the top of the test strip until the monitor begins the test. </a:t>
            </a:r>
          </a:p>
          <a:p>
            <a:pPr marL="228600" marR="0" lvl="0" indent="-228600" algn="l" defTabSz="914400" rtl="0" eaLnBrk="1" fontAlgn="base" latinLnBrk="0" hangingPunct="1">
              <a:lnSpc>
                <a:spcPct val="100000"/>
              </a:lnSpc>
              <a:spcBef>
                <a:spcPct val="0"/>
              </a:spcBef>
              <a:spcAft>
                <a:spcPts val="1200"/>
              </a:spcAft>
              <a:buClrTx/>
              <a:buSzTx/>
              <a:buFont typeface="+mj-lt"/>
              <a:buAutoNum type="arabicPeriod" startAt="6"/>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blood </a:t>
            </a:r>
            <a:r>
              <a:rPr kumimoji="0" lang="en-US" altLang="en-US" sz="10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ß</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-Ketone result shows on the display window with the word KETONE. The result is stored in the monitor’s memory as a blood </a:t>
            </a:r>
            <a:r>
              <a:rPr kumimoji="0" lang="en-US" altLang="en-US" sz="1000" b="0" i="0" u="none" strike="noStrike" kern="1200" cap="none" spc="0" normalizeH="0" baseline="0" noProof="0" dirty="0" err="1">
                <a:ln>
                  <a:noFill/>
                </a:ln>
                <a:solidFill>
                  <a:srgbClr val="000000"/>
                </a:solidFill>
                <a:effectLst/>
                <a:uLnTx/>
                <a:uFillTx/>
                <a:latin typeface="Arial" panose="020B0604020202020204" pitchFamily="34" charset="0"/>
                <a:cs typeface="Arial" panose="020B0604020202020204" pitchFamily="34" charset="0"/>
              </a:rPr>
              <a:t>ß</a:t>
            </a: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-Ketone result.</a:t>
            </a:r>
          </a:p>
        </p:txBody>
      </p:sp>
      <p:sp>
        <p:nvSpPr>
          <p:cNvPr id="4" name="Slide Number Placeholder 3"/>
          <p:cNvSpPr>
            <a:spLocks noGrp="1"/>
          </p:cNvSpPr>
          <p:nvPr>
            <p:ph type="sldNum" sz="quarter" idx="5"/>
          </p:nvPr>
        </p:nvSpPr>
        <p:spPr/>
        <p:txBody>
          <a:bodyPr/>
          <a:lstStyle/>
          <a:p>
            <a:fld id="{D4C846EA-692C-5749-8B3B-0EE8E95BA0D9}" type="slidenum">
              <a:rPr lang="en-US" smtClean="0"/>
              <a:t>13</a:t>
            </a:fld>
            <a:endParaRPr lang="en-US"/>
          </a:p>
        </p:txBody>
      </p:sp>
    </p:spTree>
    <p:extLst>
      <p:ext uri="{BB962C8B-B14F-4D97-AF65-F5344CB8AC3E}">
        <p14:creationId xmlns:p14="http://schemas.microsoft.com/office/powerpoint/2010/main" val="2538509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14</a:t>
            </a:fld>
            <a:endParaRPr lang="en-US"/>
          </a:p>
        </p:txBody>
      </p:sp>
    </p:spTree>
    <p:extLst>
      <p:ext uri="{BB962C8B-B14F-4D97-AF65-F5344CB8AC3E}">
        <p14:creationId xmlns:p14="http://schemas.microsoft.com/office/powerpoint/2010/main" val="3111463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dirty="0">
                <a:latin typeface="Arial" panose="020B0604020202020204" pitchFamily="34" charset="0"/>
                <a:cs typeface="Arial" panose="020B0604020202020204" pitchFamily="34" charset="0"/>
              </a:rPr>
              <a:t>If ketones are present, treatment should follow the recommendations specified for the individual student in his/her DMMP, including the notification of parent/guardian and/or student health care providers as appropriate.</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Generally:  </a:t>
            </a:r>
          </a:p>
          <a:p>
            <a:pPr eaLnBrk="1" hangingPunct="1"/>
            <a:endParaRPr lang="en-US" altLang="en-US" sz="1000" dirty="0">
              <a:latin typeface="Arial" panose="020B0604020202020204" pitchFamily="34" charset="0"/>
              <a:cs typeface="Arial" panose="020B0604020202020204" pitchFamily="34" charset="0"/>
            </a:endParaRP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Allow free use of bathroom.</a:t>
            </a:r>
          </a:p>
          <a:p>
            <a:pPr marL="171450" indent="-171450" eaLnBrk="1" hangingPunct="1">
              <a:buFont typeface="Wingdings" pitchFamily="2" charset="2"/>
              <a:buChar char="§"/>
            </a:pPr>
            <a:endParaRPr lang="en-US" altLang="en-US" sz="1000" dirty="0">
              <a:latin typeface="Arial" panose="020B0604020202020204" pitchFamily="34" charset="0"/>
              <a:cs typeface="Arial" panose="020B0604020202020204" pitchFamily="34" charset="0"/>
            </a:endParaRP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Students should be encouraged to drink sugar-free, calorie free liquids, like water or diet soda.  Students who are nauseous and vomiting may need to take in liquids slowly to avoid more vomiting and dehydration.</a:t>
            </a:r>
          </a:p>
          <a:p>
            <a:pPr marL="171450" indent="-171450" eaLnBrk="1" hangingPunct="1">
              <a:buFont typeface="Wingdings" pitchFamily="2" charset="2"/>
              <a:buChar char="§"/>
            </a:pPr>
            <a:endParaRPr lang="en-US" altLang="en-US" sz="1000" dirty="0">
              <a:latin typeface="Arial" panose="020B0604020202020204" pitchFamily="34" charset="0"/>
              <a:cs typeface="Arial" panose="020B0604020202020204" pitchFamily="34" charset="0"/>
            </a:endParaRP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Extra insulin may need to be given.  The student’s DMMP should specify what dose should be given for the blood glucose and ketone test results.</a:t>
            </a:r>
          </a:p>
          <a:p>
            <a:pPr marL="171450" indent="-171450" eaLnBrk="1" hangingPunct="1">
              <a:buFont typeface="Wingdings" pitchFamily="2" charset="2"/>
              <a:buChar char="§"/>
            </a:pPr>
            <a:endParaRPr lang="en-US" altLang="en-US" sz="1000" dirty="0">
              <a:latin typeface="Arial" panose="020B0604020202020204" pitchFamily="34" charset="0"/>
              <a:cs typeface="Arial" panose="020B0604020202020204" pitchFamily="34" charset="0"/>
            </a:endParaRP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Students should not engage in physical activity per DMMP.</a:t>
            </a:r>
          </a:p>
          <a:p>
            <a:pPr marL="171450" indent="-171450" eaLnBrk="1" hangingPunct="1">
              <a:buFont typeface="Wingdings" pitchFamily="2" charset="2"/>
              <a:buChar char="§"/>
            </a:pPr>
            <a:endParaRPr lang="en-US" altLang="en-US" sz="1000" dirty="0">
              <a:latin typeface="Arial" panose="020B0604020202020204" pitchFamily="34" charset="0"/>
              <a:cs typeface="Arial" panose="020B0604020202020204" pitchFamily="34" charset="0"/>
            </a:endParaRP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If vomiting occurs or if student is lethargic with ketones present, parent/guardian should be called or call for medical assistance if parent/guardian cannot be reached.</a:t>
            </a:r>
          </a:p>
          <a:p>
            <a:pPr eaLnBrk="1" hangingPunct="1"/>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15</a:t>
            </a:fld>
            <a:endParaRPr lang="en-US"/>
          </a:p>
        </p:txBody>
      </p:sp>
    </p:spTree>
    <p:extLst>
      <p:ext uri="{BB962C8B-B14F-4D97-AF65-F5344CB8AC3E}">
        <p14:creationId xmlns:p14="http://schemas.microsoft.com/office/powerpoint/2010/main" val="1183167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16</a:t>
            </a:fld>
            <a:endParaRPr lang="en-US"/>
          </a:p>
        </p:txBody>
      </p:sp>
    </p:spTree>
    <p:extLst>
      <p:ext uri="{BB962C8B-B14F-4D97-AF65-F5344CB8AC3E}">
        <p14:creationId xmlns:p14="http://schemas.microsoft.com/office/powerpoint/2010/main" val="237232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5"/>
          </p:nvPr>
        </p:nvSpPr>
        <p:spPr/>
        <p:txBody>
          <a:bodyPr/>
          <a:lstStyle/>
          <a:p>
            <a:fld id="{D4C846EA-692C-5749-8B3B-0EE8E95BA0D9}" type="slidenum">
              <a:rPr lang="en-US" smtClean="0"/>
              <a:t>17</a:t>
            </a:fld>
            <a:endParaRPr lang="en-US"/>
          </a:p>
        </p:txBody>
      </p:sp>
    </p:spTree>
    <p:extLst>
      <p:ext uri="{BB962C8B-B14F-4D97-AF65-F5344CB8AC3E}">
        <p14:creationId xmlns:p14="http://schemas.microsoft.com/office/powerpoint/2010/main" val="253106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3363">
              <a:defRPr/>
            </a:pPr>
            <a:endParaRPr lang="en-US" alt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18</a:t>
            </a:fld>
            <a:endParaRPr lang="en-US"/>
          </a:p>
        </p:txBody>
      </p:sp>
    </p:spTree>
    <p:extLst>
      <p:ext uri="{BB962C8B-B14F-4D97-AF65-F5344CB8AC3E}">
        <p14:creationId xmlns:p14="http://schemas.microsoft.com/office/powerpoint/2010/main" val="23403977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050" dirty="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19</a:t>
            </a:fld>
            <a:endParaRPr lang="en-US"/>
          </a:p>
        </p:txBody>
      </p:sp>
    </p:spTree>
    <p:extLst>
      <p:ext uri="{BB962C8B-B14F-4D97-AF65-F5344CB8AC3E}">
        <p14:creationId xmlns:p14="http://schemas.microsoft.com/office/powerpoint/2010/main" val="2646667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09803"/>
          </a:xfrm>
        </p:spPr>
        <p:txBody>
          <a:bodyPr/>
          <a:lstStyle/>
          <a:p>
            <a:pPr indent="-236140" eaLnBrk="1" hangingPunct="1">
              <a:lnSpc>
                <a:spcPct val="95000"/>
              </a:lnSpc>
              <a:spcBef>
                <a:spcPct val="0"/>
              </a:spcBef>
              <a:defRPr/>
            </a:pPr>
            <a:r>
              <a:rPr lang="en-US" altLang="en-US" sz="1000" dirty="0">
                <a:latin typeface="Arial" panose="020B0604020202020204" pitchFamily="34" charset="0"/>
                <a:cs typeface="Arial" panose="020B0604020202020204" pitchFamily="34" charset="0"/>
              </a:rPr>
              <a:t>Each training component was created specifically for school nurses and other qualified health care professionals to train school personnel.        </a:t>
            </a:r>
          </a:p>
          <a:p>
            <a:pPr indent="-236140" eaLnBrk="1" hangingPunct="1">
              <a:lnSpc>
                <a:spcPct val="95000"/>
              </a:lnSpc>
              <a:spcBef>
                <a:spcPct val="0"/>
              </a:spcBef>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 These components are:</a:t>
            </a:r>
          </a:p>
          <a:p>
            <a:pPr indent="-233363">
              <a:defRPr/>
            </a:pPr>
            <a:r>
              <a:rPr lang="en-US" altLang="en-US" sz="1000" dirty="0">
                <a:latin typeface="Arial" panose="020B0604020202020204" pitchFamily="34" charset="0"/>
                <a:cs typeface="Arial" panose="020B0604020202020204" pitchFamily="34" charset="0"/>
              </a:rPr>
              <a:t>• Diabetes Basics</a:t>
            </a:r>
          </a:p>
          <a:p>
            <a:pPr indent="-233363">
              <a:defRPr/>
            </a:pPr>
            <a:r>
              <a:rPr lang="en-US" altLang="en-US" sz="1000" dirty="0">
                <a:latin typeface="Arial" panose="020B0604020202020204" pitchFamily="34" charset="0"/>
                <a:cs typeface="Arial" panose="020B0604020202020204" pitchFamily="34" charset="0"/>
              </a:rPr>
              <a:t>• Diabetes Medical Management Plan</a:t>
            </a:r>
          </a:p>
          <a:p>
            <a:pPr indent="-233363">
              <a:defRPr/>
            </a:pPr>
            <a:r>
              <a:rPr lang="en-US" altLang="en-US" sz="1000" dirty="0">
                <a:latin typeface="Arial" panose="020B0604020202020204" pitchFamily="34" charset="0"/>
                <a:cs typeface="Arial" panose="020B0604020202020204" pitchFamily="34" charset="0"/>
              </a:rPr>
              <a:t>• Hypoglycemia</a:t>
            </a:r>
          </a:p>
          <a:p>
            <a:pPr indent="-233363">
              <a:defRPr/>
            </a:pPr>
            <a:r>
              <a:rPr lang="en-US" altLang="en-US" sz="1000" dirty="0">
                <a:latin typeface="Arial" panose="020B0604020202020204" pitchFamily="34" charset="0"/>
                <a:cs typeface="Arial" panose="020B0604020202020204" pitchFamily="34" charset="0"/>
              </a:rPr>
              <a:t>• Hyperglycemia</a:t>
            </a:r>
          </a:p>
          <a:p>
            <a:pPr indent="-233363">
              <a:defRPr/>
            </a:pPr>
            <a:r>
              <a:rPr lang="en-US" altLang="en-US" sz="1000" dirty="0">
                <a:latin typeface="Arial" panose="020B0604020202020204" pitchFamily="34" charset="0"/>
                <a:cs typeface="Arial" panose="020B0604020202020204" pitchFamily="34" charset="0"/>
              </a:rPr>
              <a:t>• Blood Glucose Monitoring</a:t>
            </a:r>
          </a:p>
          <a:p>
            <a:pPr indent="-233363">
              <a:defRPr/>
            </a:pPr>
            <a:r>
              <a:rPr lang="en-US" altLang="en-US" sz="1000" dirty="0">
                <a:latin typeface="Arial" panose="020B0604020202020204" pitchFamily="34" charset="0"/>
                <a:cs typeface="Arial" panose="020B0604020202020204" pitchFamily="34" charset="0"/>
              </a:rPr>
              <a:t>• Continuous Glucose Monitoring</a:t>
            </a:r>
          </a:p>
          <a:p>
            <a:pPr indent="-233363">
              <a:defRPr/>
            </a:pPr>
            <a:r>
              <a:rPr lang="en-US" altLang="en-US" sz="1000" dirty="0">
                <a:latin typeface="Arial" panose="020B0604020202020204" pitchFamily="34" charset="0"/>
                <a:cs typeface="Arial" panose="020B0604020202020204" pitchFamily="34" charset="0"/>
              </a:rPr>
              <a:t>• Glucagon Administration</a:t>
            </a:r>
          </a:p>
          <a:p>
            <a:pPr indent="-233363">
              <a:defRPr/>
            </a:pPr>
            <a:r>
              <a:rPr lang="en-US" altLang="en-US" sz="1000" dirty="0">
                <a:latin typeface="Arial" panose="020B0604020202020204" pitchFamily="34" charset="0"/>
                <a:cs typeface="Arial" panose="020B0604020202020204" pitchFamily="34" charset="0"/>
              </a:rPr>
              <a:t>• Insulin Basics</a:t>
            </a:r>
          </a:p>
          <a:p>
            <a:pPr indent="-233363">
              <a:defRPr/>
            </a:pPr>
            <a:r>
              <a:rPr lang="en-US" altLang="en-US" sz="1000" dirty="0">
                <a:latin typeface="Arial" panose="020B0604020202020204" pitchFamily="34" charset="0"/>
                <a:cs typeface="Arial" panose="020B0604020202020204" pitchFamily="34" charset="0"/>
              </a:rPr>
              <a:t>• Insulin by Syringe and Vial</a:t>
            </a:r>
          </a:p>
          <a:p>
            <a:pPr indent="-233363">
              <a:defRPr/>
            </a:pPr>
            <a:r>
              <a:rPr lang="en-US" altLang="en-US" sz="1000" dirty="0">
                <a:latin typeface="Arial" panose="020B0604020202020204" pitchFamily="34" charset="0"/>
                <a:cs typeface="Arial" panose="020B0604020202020204" pitchFamily="34" charset="0"/>
              </a:rPr>
              <a:t>• Insulin by Pen</a:t>
            </a:r>
          </a:p>
          <a:p>
            <a:pPr indent="-233363">
              <a:defRPr/>
            </a:pPr>
            <a:r>
              <a:rPr lang="en-US" altLang="en-US" sz="1000" dirty="0">
                <a:latin typeface="Arial" panose="020B0604020202020204" pitchFamily="34" charset="0"/>
                <a:cs typeface="Arial" panose="020B0604020202020204" pitchFamily="34" charset="0"/>
              </a:rPr>
              <a:t>• Insulin by Pump</a:t>
            </a:r>
          </a:p>
          <a:p>
            <a:pPr indent="-233363">
              <a:defRPr/>
            </a:pPr>
            <a:r>
              <a:rPr lang="en-US" altLang="en-US" sz="1000" dirty="0">
                <a:latin typeface="Arial" panose="020B0604020202020204" pitchFamily="34" charset="0"/>
                <a:cs typeface="Arial" panose="020B0604020202020204" pitchFamily="34" charset="0"/>
              </a:rPr>
              <a:t>• Ketones</a:t>
            </a:r>
          </a:p>
          <a:p>
            <a:pPr indent="-233363">
              <a:defRPr/>
            </a:pPr>
            <a:r>
              <a:rPr lang="en-US" altLang="en-US" sz="1000" dirty="0">
                <a:latin typeface="Arial" panose="020B0604020202020204" pitchFamily="34" charset="0"/>
                <a:cs typeface="Arial" panose="020B0604020202020204" pitchFamily="34" charset="0"/>
              </a:rPr>
              <a:t>• Nutrition and Physical Activity</a:t>
            </a:r>
          </a:p>
          <a:p>
            <a:pPr indent="-233363">
              <a:defRPr/>
            </a:pPr>
            <a:r>
              <a:rPr lang="en-US" altLang="en-US" sz="1000" dirty="0">
                <a:latin typeface="Arial" panose="020B0604020202020204" pitchFamily="34" charset="0"/>
                <a:cs typeface="Arial" panose="020B0604020202020204" pitchFamily="34" charset="0"/>
              </a:rPr>
              <a:t>• After-School Programs, Sports and Camps</a:t>
            </a:r>
          </a:p>
          <a:p>
            <a:pPr indent="-233363">
              <a:defRPr/>
            </a:pPr>
            <a:r>
              <a:rPr lang="en-US" altLang="en-US" sz="1000" dirty="0">
                <a:latin typeface="Arial" panose="020B0604020202020204" pitchFamily="34" charset="0"/>
                <a:cs typeface="Arial" panose="020B0604020202020204" pitchFamily="34" charset="0"/>
              </a:rPr>
              <a:t>• Before- and After- School Care</a:t>
            </a:r>
          </a:p>
          <a:p>
            <a:pPr>
              <a:defRPr/>
            </a:pPr>
            <a:r>
              <a:rPr lang="en-US" sz="1000" dirty="0">
                <a:latin typeface="Arial" panose="020B0604020202020204" pitchFamily="34" charset="0"/>
                <a:cs typeface="Arial" panose="020B0604020202020204" pitchFamily="34" charset="0"/>
              </a:rPr>
              <a:t>• Childcare</a:t>
            </a:r>
          </a:p>
          <a:p>
            <a:pPr indent="-233363">
              <a:defRPr/>
            </a:pPr>
            <a:r>
              <a:rPr lang="en-US" altLang="en-US" sz="1000" dirty="0">
                <a:latin typeface="Arial" panose="020B0604020202020204" pitchFamily="34" charset="0"/>
                <a:cs typeface="Arial" panose="020B0604020202020204" pitchFamily="34" charset="0"/>
              </a:rPr>
              <a:t>• Psychosocial Aspects</a:t>
            </a:r>
          </a:p>
          <a:p>
            <a:pPr indent="-233363">
              <a:defRPr/>
            </a:pPr>
            <a:r>
              <a:rPr lang="en-US" altLang="en-US" sz="1000" dirty="0">
                <a:latin typeface="Arial" panose="020B0604020202020204" pitchFamily="34" charset="0"/>
                <a:cs typeface="Arial" panose="020B0604020202020204" pitchFamily="34" charset="0"/>
              </a:rPr>
              <a:t>• Legal Considerations</a:t>
            </a:r>
          </a:p>
          <a:p>
            <a:pPr indent="-233363">
              <a:defRPr/>
            </a:pPr>
            <a:r>
              <a:rPr lang="en-US" altLang="en-US" sz="1000" dirty="0">
                <a:latin typeface="Arial" panose="020B0604020202020204" pitchFamily="34" charset="0"/>
                <a:cs typeface="Arial" panose="020B0604020202020204" pitchFamily="34" charset="0"/>
              </a:rPr>
              <a:t>• Type 2 Diabetes</a:t>
            </a:r>
          </a:p>
          <a:p>
            <a:pPr marL="0" lvl="1" indent="-233363">
              <a:lnSpc>
                <a:spcPct val="95000"/>
              </a:lnSpc>
              <a:spcBef>
                <a:spcPct val="0"/>
              </a:spcBef>
              <a:buFontTx/>
              <a:buChar char="•"/>
              <a:defRPr/>
            </a:pPr>
            <a:endParaRPr lang="en-US" altLang="en-US" sz="1000" dirty="0">
              <a:latin typeface="Arial" panose="020B0604020202020204" pitchFamily="34" charset="0"/>
              <a:cs typeface="Arial" panose="020B0604020202020204" pitchFamily="34" charset="0"/>
            </a:endParaRPr>
          </a:p>
          <a:p>
            <a:pPr indent="-233363">
              <a:lnSpc>
                <a:spcPct val="95000"/>
              </a:lnSpc>
              <a:spcBef>
                <a:spcPct val="0"/>
              </a:spcBef>
              <a:defRPr/>
            </a:pPr>
            <a:r>
              <a:rPr lang="en-US" altLang="en-US" sz="1000" dirty="0">
                <a:latin typeface="Arial" panose="020B0604020202020204" pitchFamily="34" charset="0"/>
                <a:cs typeface="Arial" panose="020B0604020202020204" pitchFamily="34" charset="0"/>
              </a:rPr>
              <a:t>This unit is </a:t>
            </a:r>
            <a:r>
              <a:rPr lang="en-US" altLang="en-US" sz="1000" b="1" dirty="0">
                <a:latin typeface="Arial" panose="020B0604020202020204" pitchFamily="34" charset="0"/>
                <a:cs typeface="Arial" panose="020B0604020202020204" pitchFamily="34" charset="0"/>
              </a:rPr>
              <a:t>Ketones</a:t>
            </a:r>
            <a:r>
              <a:rPr lang="en-US" altLang="en-US"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D4C846EA-692C-5749-8B3B-0EE8E95BA0D9}" type="slidenum">
              <a:rPr lang="en-US" smtClean="0"/>
              <a:t>2</a:t>
            </a:fld>
            <a:endParaRPr lang="en-US"/>
          </a:p>
        </p:txBody>
      </p:sp>
    </p:spTree>
    <p:extLst>
      <p:ext uri="{BB962C8B-B14F-4D97-AF65-F5344CB8AC3E}">
        <p14:creationId xmlns:p14="http://schemas.microsoft.com/office/powerpoint/2010/main" val="355846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000" dirty="0">
                <a:latin typeface="Arial" panose="020B0604020202020204" pitchFamily="34" charset="0"/>
                <a:cs typeface="Arial" panose="020B0604020202020204" pitchFamily="34" charset="0"/>
              </a:rPr>
              <a:t>The subject of this unit is ketone monitoring in the school setting.</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b="1" dirty="0">
                <a:latin typeface="Arial" panose="020B0604020202020204" pitchFamily="34" charset="0"/>
                <a:cs typeface="Arial" panose="020B0604020202020204" pitchFamily="34" charset="0"/>
              </a:rPr>
              <a:t>Participants will be able to understand:</a:t>
            </a:r>
          </a:p>
          <a:p>
            <a:pPr eaLnBrk="1" hangingPunct="1"/>
            <a:endParaRPr lang="en-US" altLang="en-US" sz="1000" dirty="0">
              <a:latin typeface="Arial" panose="020B0604020202020204" pitchFamily="34" charset="0"/>
              <a:cs typeface="Arial" panose="020B0604020202020204" pitchFamily="34" charset="0"/>
            </a:endParaRP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What ketones are</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Why ketones are monitored</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When ketones should be monitored</a:t>
            </a: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When to contact school nurse, parent/guardian, health care provider</a:t>
            </a:r>
          </a:p>
          <a:p>
            <a:pPr eaLnBrk="1" hangingPunct="1"/>
            <a:endParaRPr lang="en-US" altLang="en-US" sz="1000" dirty="0">
              <a:latin typeface="Arial" panose="020B0604020202020204" pitchFamily="34" charset="0"/>
              <a:cs typeface="Arial" panose="020B0604020202020204" pitchFamily="34" charset="0"/>
            </a:endParaRPr>
          </a:p>
          <a:p>
            <a:pPr eaLnBrk="1" hangingPunct="1"/>
            <a:r>
              <a:rPr lang="en-US" altLang="en-US" sz="1000" dirty="0">
                <a:latin typeface="Arial" panose="020B0604020202020204" pitchFamily="34" charset="0"/>
                <a:cs typeface="Arial" panose="020B0604020202020204" pitchFamily="34" charset="0"/>
              </a:rPr>
              <a:t>Participants will be able to demonstrate:</a:t>
            </a:r>
          </a:p>
          <a:p>
            <a:pPr eaLnBrk="1" hangingPunct="1"/>
            <a:endParaRPr lang="en-US" altLang="en-US" sz="1000" dirty="0">
              <a:latin typeface="Arial" panose="020B0604020202020204" pitchFamily="34" charset="0"/>
              <a:cs typeface="Arial" panose="020B0604020202020204" pitchFamily="34" charset="0"/>
            </a:endParaRPr>
          </a:p>
          <a:p>
            <a:pPr marL="171450" indent="-171450" eaLnBrk="1" hangingPunct="1">
              <a:buFont typeface="Wingdings" pitchFamily="2" charset="2"/>
              <a:buChar char="§"/>
            </a:pPr>
            <a:r>
              <a:rPr lang="en-US" altLang="en-US" sz="1000" dirty="0">
                <a:latin typeface="Arial" panose="020B0604020202020204" pitchFamily="34" charset="0"/>
                <a:cs typeface="Arial" panose="020B0604020202020204" pitchFamily="34" charset="0"/>
              </a:rPr>
              <a:t>How to check ketones</a:t>
            </a:r>
          </a:p>
          <a:p>
            <a:pPr eaLnBrk="1" hangingPunct="1"/>
            <a:endParaRPr lang="en-US" altLang="en-US" sz="1000" dirty="0">
              <a:latin typeface="Arial" panose="020B0604020202020204" pitchFamily="34" charset="0"/>
              <a:cs typeface="Arial" panose="020B0604020202020204" pitchFamily="34" charset="0"/>
            </a:endParaRPr>
          </a:p>
          <a:p>
            <a:pPr eaLnBrk="1" hangingPunct="1"/>
            <a:endParaRPr lang="en-US" altLang="en-US" sz="1000" dirty="0">
              <a:latin typeface="Arial" panose="020B0604020202020204" pitchFamily="34" charset="0"/>
              <a:cs typeface="Arial" panose="020B0604020202020204" pitchFamily="34" charset="0"/>
            </a:endParaRPr>
          </a:p>
          <a:p>
            <a:pPr eaLnBrk="1" hangingPunct="1"/>
            <a:endParaRPr lang="en-US" altLang="en-US" sz="10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46AAD92F-06A2-3446-8211-5D5BA9F604B3}" type="slidenum">
              <a:rPr lang="en-US" smtClean="0"/>
              <a:pPr/>
              <a:t>3</a:t>
            </a:fld>
            <a:endParaRPr lang="en-US" dirty="0"/>
          </a:p>
        </p:txBody>
      </p:sp>
    </p:spTree>
    <p:extLst>
      <p:ext uri="{BB962C8B-B14F-4D97-AF65-F5344CB8AC3E}">
        <p14:creationId xmlns:p14="http://schemas.microsoft.com/office/powerpoint/2010/main" val="161249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latin typeface="Arial" panose="020B0604020202020204" pitchFamily="34" charset="0"/>
                <a:cs typeface="Arial" panose="020B0604020202020204" pitchFamily="34" charset="0"/>
              </a:rPr>
              <a:t>Ketones are acids that result when the body does not have enough insulin and uses fats for energy.</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Ketones may be observed when insulin is not given, during illness or extreme bodily stress, or with dehydration.</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Ketones can cause abdominal pain, nausea, and vomiting.</a:t>
            </a:r>
          </a:p>
          <a:p>
            <a:endParaRPr lang="en-US" sz="1000" dirty="0">
              <a:latin typeface="Arial" panose="020B0604020202020204" pitchFamily="34" charset="0"/>
              <a:cs typeface="Arial" panose="020B0604020202020204" pitchFamily="34" charset="0"/>
            </a:endParaRPr>
          </a:p>
          <a:p>
            <a:r>
              <a:rPr lang="en-US" sz="1000" dirty="0">
                <a:latin typeface="Arial" panose="020B0604020202020204" pitchFamily="34" charset="0"/>
                <a:cs typeface="Arial" panose="020B0604020202020204" pitchFamily="34" charset="0"/>
              </a:rPr>
              <a:t>Without sufficient insulin ketones continue to build up in the blood and result in diabetic ketoacidosis (DKA).</a:t>
            </a:r>
          </a:p>
        </p:txBody>
      </p:sp>
      <p:sp>
        <p:nvSpPr>
          <p:cNvPr id="4" name="Slide Number Placeholder 3"/>
          <p:cNvSpPr>
            <a:spLocks noGrp="1"/>
          </p:cNvSpPr>
          <p:nvPr>
            <p:ph type="sldNum" sz="quarter" idx="5"/>
          </p:nvPr>
        </p:nvSpPr>
        <p:spPr/>
        <p:txBody>
          <a:bodyPr/>
          <a:lstStyle/>
          <a:p>
            <a:fld id="{D4C846EA-692C-5749-8B3B-0EE8E95BA0D9}" type="slidenum">
              <a:rPr lang="en-US" smtClean="0"/>
              <a:t>4</a:t>
            </a:fld>
            <a:endParaRPr lang="en-US"/>
          </a:p>
        </p:txBody>
      </p:sp>
    </p:spTree>
    <p:extLst>
      <p:ext uri="{BB962C8B-B14F-4D97-AF65-F5344CB8AC3E}">
        <p14:creationId xmlns:p14="http://schemas.microsoft.com/office/powerpoint/2010/main" val="349552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Reasons for checking for ketones</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It is important to test for ketones because they can build up in the body and result in one of the two emergencies of diabetes, diabetic ketoacidosis, often referred to as “DKA”.  </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DKA is a condition that occurs due to insufficient insulin in the body.  This can be due to illness, not enough insulin/medication doses or omitting insulin injections.  </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If the measurement shows medium or large ketones to be present, extra insulin may be needed, if specified in the student’s Diabetes Medical Management Plan (DMMP) to reduce the level of ketones. </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If the ketones are not detected early, particularly during illness, they will continue to build up in the body and DKA may result.  </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DKA is the number one reason for hospitalizing children with diabetes in the U.S. </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It is the early detection of ketones and treatment with insulin that prevents hospitalizations for DKA.  </a:t>
            </a:r>
          </a:p>
        </p:txBody>
      </p:sp>
      <p:sp>
        <p:nvSpPr>
          <p:cNvPr id="4" name="Slide Number Placeholder 3"/>
          <p:cNvSpPr>
            <a:spLocks noGrp="1"/>
          </p:cNvSpPr>
          <p:nvPr>
            <p:ph type="sldNum" sz="quarter" idx="5"/>
          </p:nvPr>
        </p:nvSpPr>
        <p:spPr/>
        <p:txBody>
          <a:bodyPr/>
          <a:lstStyle/>
          <a:p>
            <a:fld id="{D4C846EA-692C-5749-8B3B-0EE8E95BA0D9}" type="slidenum">
              <a:rPr lang="en-US" smtClean="0"/>
              <a:t>5</a:t>
            </a:fld>
            <a:endParaRPr lang="en-US"/>
          </a:p>
        </p:txBody>
      </p:sp>
    </p:spTree>
    <p:extLst>
      <p:ext uri="{BB962C8B-B14F-4D97-AF65-F5344CB8AC3E}">
        <p14:creationId xmlns:p14="http://schemas.microsoft.com/office/powerpoint/2010/main" val="2533639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The individual student’s DMMP should specify when ketones are to be checked.</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Generally ketones should be checked when:</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Repeated blood glucose readings are over the target range as specified in the care plan </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During acute illness, infection or fever</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If the student has any of the following symptoms of DKA:</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Nausea </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Vomiting or diarrhea </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Abdominal Pain </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Fruity breath odor </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Rapid breathing </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Thirst and frequent urination </a:t>
            </a:r>
          </a:p>
          <a:p>
            <a:pPr marL="171450" marR="0" lvl="0" indent="-171450" algn="l" defTabSz="914400" rtl="0" eaLnBrk="1" fontAlgn="base" latinLnBrk="0" hangingPunct="1">
              <a:lnSpc>
                <a:spcPct val="100000"/>
              </a:lnSpc>
              <a:spcBef>
                <a:spcPct val="0"/>
              </a:spcBef>
              <a:spcAft>
                <a:spcPts val="1200"/>
              </a:spcAft>
              <a:buClrTx/>
              <a:buSzTx/>
              <a:buFont typeface="Wingdings" pitchFamily="2" charset="2"/>
              <a:buChar char="§"/>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Fatigue or lethargy </a:t>
            </a:r>
          </a:p>
        </p:txBody>
      </p:sp>
      <p:sp>
        <p:nvSpPr>
          <p:cNvPr id="4" name="Slide Number Placeholder 3"/>
          <p:cNvSpPr>
            <a:spLocks noGrp="1"/>
          </p:cNvSpPr>
          <p:nvPr>
            <p:ph type="sldNum" sz="quarter" idx="5"/>
          </p:nvPr>
        </p:nvSpPr>
        <p:spPr/>
        <p:txBody>
          <a:bodyPr/>
          <a:lstStyle/>
          <a:p>
            <a:fld id="{D4C846EA-692C-5749-8B3B-0EE8E95BA0D9}" type="slidenum">
              <a:rPr lang="en-US" smtClean="0"/>
              <a:t>6</a:t>
            </a:fld>
            <a:endParaRPr lang="en-US"/>
          </a:p>
        </p:txBody>
      </p:sp>
    </p:spTree>
    <p:extLst>
      <p:ext uri="{BB962C8B-B14F-4D97-AF65-F5344CB8AC3E}">
        <p14:creationId xmlns:p14="http://schemas.microsoft.com/office/powerpoint/2010/main" val="3676904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Unlike low blood glucose, which can progress very quickly, the progression of untreated high blood glucose to DKA is usually a slow process.</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 isolated high blood glucose reading, in the absence of other symptoms is not cause for alarm.</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DKA usually develops over hours, or even days. </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However, DKA can progress much more quickly for students who use insulin pumps, or those who have an illness or infection.</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Individuals with diabetes are most at risk when symptoms of DKA are mistaken for flu and high blood glucose is unchecked and untreated.</a:t>
            </a:r>
          </a:p>
        </p:txBody>
      </p:sp>
      <p:sp>
        <p:nvSpPr>
          <p:cNvPr id="4" name="Slide Number Placeholder 3"/>
          <p:cNvSpPr>
            <a:spLocks noGrp="1"/>
          </p:cNvSpPr>
          <p:nvPr>
            <p:ph type="sldNum" sz="quarter" idx="5"/>
          </p:nvPr>
        </p:nvSpPr>
        <p:spPr/>
        <p:txBody>
          <a:bodyPr/>
          <a:lstStyle/>
          <a:p>
            <a:fld id="{D4C846EA-692C-5749-8B3B-0EE8E95BA0D9}" type="slidenum">
              <a:rPr lang="en-US" smtClean="0"/>
              <a:t>7</a:t>
            </a:fld>
            <a:endParaRPr lang="en-US"/>
          </a:p>
        </p:txBody>
      </p:sp>
    </p:spTree>
    <p:extLst>
      <p:ext uri="{BB962C8B-B14F-4D97-AF65-F5344CB8AC3E}">
        <p14:creationId xmlns:p14="http://schemas.microsoft.com/office/powerpoint/2010/main" val="3662411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Note: Ketones can be measured in either the blood (using a ketone specific meter) or in the urine. </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Urine ketone measurements continue to be most common in the school setting. </a:t>
            </a:r>
          </a:p>
        </p:txBody>
      </p:sp>
      <p:sp>
        <p:nvSpPr>
          <p:cNvPr id="4" name="Slide Number Placeholder 3"/>
          <p:cNvSpPr>
            <a:spLocks noGrp="1"/>
          </p:cNvSpPr>
          <p:nvPr>
            <p:ph type="sldNum" sz="quarter" idx="5"/>
          </p:nvPr>
        </p:nvSpPr>
        <p:spPr/>
        <p:txBody>
          <a:bodyPr/>
          <a:lstStyle/>
          <a:p>
            <a:fld id="{D4C846EA-692C-5749-8B3B-0EE8E95BA0D9}" type="slidenum">
              <a:rPr lang="en-US" smtClean="0"/>
              <a:t>8</a:t>
            </a:fld>
            <a:endParaRPr lang="en-US"/>
          </a:p>
        </p:txBody>
      </p:sp>
    </p:spTree>
    <p:extLst>
      <p:ext uri="{BB962C8B-B14F-4D97-AF65-F5344CB8AC3E}">
        <p14:creationId xmlns:p14="http://schemas.microsoft.com/office/powerpoint/2010/main" val="30286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Urine Ketone Checking Instructions:</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 Gather supplies: </a:t>
            </a:r>
          </a:p>
          <a:p>
            <a:pPr marL="628650" lvl="1" indent="-171450" fontAlgn="base">
              <a:spcBef>
                <a:spcPct val="0"/>
              </a:spcBef>
              <a:spcAft>
                <a:spcPts val="1200"/>
              </a:spcAft>
              <a:buFont typeface="Wingdings" pitchFamily="2" charset="2"/>
              <a:buChar char="§"/>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vial of ketone strips, </a:t>
            </a:r>
          </a:p>
          <a:p>
            <a:pPr marL="628650" lvl="1" indent="-171450" fontAlgn="base">
              <a:spcBef>
                <a:spcPct val="0"/>
              </a:spcBef>
              <a:spcAft>
                <a:spcPts val="1200"/>
              </a:spcAft>
              <a:buFont typeface="Wingdings" pitchFamily="2" charset="2"/>
              <a:buChar char="§"/>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urine cup </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2. Student urinates in clean cup.</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3. Put on gloves, if performed by someone other than student.</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4. Dip the ketone test strip in the paper cup containing urine. Shake off excess urine.</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5. Wait 15 - 60 seconds, as indicated on the directions printed on the bottle label.</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6. Read the results at the designated time by comparing the color on the strip to the color chart printed on the label on the bottle.  Be careful not to wait longer than recommended to read the result or false results may occur.  </a:t>
            </a:r>
          </a:p>
          <a:p>
            <a:pPr marL="0" marR="0" lvl="0" indent="0" algn="l" defTabSz="914400" rtl="0" eaLnBrk="1" fontAlgn="base" latinLnBrk="0" hangingPunct="1">
              <a:lnSpc>
                <a:spcPct val="100000"/>
              </a:lnSpc>
              <a:spcBef>
                <a:spcPct val="0"/>
              </a:spcBef>
              <a:spcAft>
                <a:spcPts val="120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7. Record results and take action per DMMP.</a:t>
            </a:r>
          </a:p>
        </p:txBody>
      </p:sp>
      <p:sp>
        <p:nvSpPr>
          <p:cNvPr id="4" name="Slide Number Placeholder 3"/>
          <p:cNvSpPr>
            <a:spLocks noGrp="1"/>
          </p:cNvSpPr>
          <p:nvPr>
            <p:ph type="sldNum" sz="quarter" idx="5"/>
          </p:nvPr>
        </p:nvSpPr>
        <p:spPr/>
        <p:txBody>
          <a:bodyPr/>
          <a:lstStyle/>
          <a:p>
            <a:fld id="{D4C846EA-692C-5749-8B3B-0EE8E95BA0D9}" type="slidenum">
              <a:rPr lang="en-US" smtClean="0"/>
              <a:t>9</a:t>
            </a:fld>
            <a:endParaRPr lang="en-US"/>
          </a:p>
        </p:txBody>
      </p:sp>
    </p:spTree>
    <p:extLst>
      <p:ext uri="{BB962C8B-B14F-4D97-AF65-F5344CB8AC3E}">
        <p14:creationId xmlns:p14="http://schemas.microsoft.com/office/powerpoint/2010/main" val="1284520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931762" y="1870687"/>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931761" y="2074338"/>
            <a:ext cx="4216596" cy="258597"/>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What Key Personnel Need To Know</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814140" y="2444969"/>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4" name="Rectangle 3">
            <a:extLst>
              <a:ext uri="{FF2B5EF4-FFF2-40B4-BE49-F238E27FC236}">
                <a16:creationId xmlns:a16="http://schemas.microsoft.com/office/drawing/2014/main" id="{269EE1DF-A71D-C718-67A4-599A6EF0770A}"/>
              </a:ext>
            </a:extLst>
          </p:cNvPr>
          <p:cNvSpPr/>
          <p:nvPr userDrawn="1"/>
        </p:nvSpPr>
        <p:spPr>
          <a:xfrm>
            <a:off x="546652" y="1033670"/>
            <a:ext cx="5357191" cy="47143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7">
            <a:extLst>
              <a:ext uri="{FF2B5EF4-FFF2-40B4-BE49-F238E27FC236}">
                <a16:creationId xmlns:a16="http://schemas.microsoft.com/office/drawing/2014/main" id="{8664F700-51C1-03C7-48C7-B36F63977086}"/>
              </a:ext>
            </a:extLst>
          </p:cNvPr>
          <p:cNvSpPr>
            <a:spLocks noGrp="1"/>
          </p:cNvSpPr>
          <p:nvPr>
            <p:ph type="body" sz="quarter" idx="24" hasCustomPrompt="1"/>
          </p:nvPr>
        </p:nvSpPr>
        <p:spPr>
          <a:xfrm>
            <a:off x="814140" y="1130332"/>
            <a:ext cx="4841225" cy="258233"/>
          </a:xfrm>
          <a:prstGeom prst="rect">
            <a:avLst/>
          </a:prstGeom>
        </p:spPr>
        <p:txBody>
          <a:bodyPr/>
          <a:lstStyle>
            <a:lvl1pPr marL="0" indent="0">
              <a:buNone/>
              <a:defRPr sz="1867" b="1" i="0" cap="all" baseline="0">
                <a:solidFill>
                  <a:schemeClr val="bg1"/>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1277409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1888385"/>
            <a:ext cx="2875395" cy="475404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33450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6132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70"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1986070"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9" name="Text Placeholder 2">
            <a:extLst>
              <a:ext uri="{FF2B5EF4-FFF2-40B4-BE49-F238E27FC236}">
                <a16:creationId xmlns:a16="http://schemas.microsoft.com/office/drawing/2014/main" id="{9BF151B2-D739-E14B-B8E9-4C4106807930}"/>
              </a:ext>
            </a:extLst>
          </p:cNvPr>
          <p:cNvSpPr>
            <a:spLocks noGrp="1"/>
          </p:cNvSpPr>
          <p:nvPr>
            <p:ph type="body" sz="quarter" idx="13" hasCustomPrompt="1"/>
          </p:nvPr>
        </p:nvSpPr>
        <p:spPr>
          <a:xfrm>
            <a:off x="1986070"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0" name="Text Placeholder 22">
            <a:extLst>
              <a:ext uri="{FF2B5EF4-FFF2-40B4-BE49-F238E27FC236}">
                <a16:creationId xmlns:a16="http://schemas.microsoft.com/office/drawing/2014/main" id="{38FB52AC-F984-1546-929F-62CC69C8F7EE}"/>
              </a:ext>
            </a:extLst>
          </p:cNvPr>
          <p:cNvSpPr>
            <a:spLocks noGrp="1"/>
          </p:cNvSpPr>
          <p:nvPr>
            <p:ph type="body" sz="quarter" idx="14" hasCustomPrompt="1"/>
          </p:nvPr>
        </p:nvSpPr>
        <p:spPr>
          <a:xfrm>
            <a:off x="1986070"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1" name="Text Placeholder 2">
            <a:extLst>
              <a:ext uri="{FF2B5EF4-FFF2-40B4-BE49-F238E27FC236}">
                <a16:creationId xmlns:a16="http://schemas.microsoft.com/office/drawing/2014/main" id="{83F6BCA7-0315-5844-B4F1-405FA698F335}"/>
              </a:ext>
            </a:extLst>
          </p:cNvPr>
          <p:cNvSpPr>
            <a:spLocks noGrp="1"/>
          </p:cNvSpPr>
          <p:nvPr>
            <p:ph type="body" sz="quarter" idx="15" hasCustomPrompt="1"/>
          </p:nvPr>
        </p:nvSpPr>
        <p:spPr>
          <a:xfrm>
            <a:off x="7079617" y="314174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2" name="Text Placeholder 22">
            <a:extLst>
              <a:ext uri="{FF2B5EF4-FFF2-40B4-BE49-F238E27FC236}">
                <a16:creationId xmlns:a16="http://schemas.microsoft.com/office/drawing/2014/main" id="{3914B4A2-1F9F-654C-B68D-CE647132A633}"/>
              </a:ext>
            </a:extLst>
          </p:cNvPr>
          <p:cNvSpPr>
            <a:spLocks noGrp="1"/>
          </p:cNvSpPr>
          <p:nvPr>
            <p:ph type="body" sz="quarter" idx="16" hasCustomPrompt="1"/>
          </p:nvPr>
        </p:nvSpPr>
        <p:spPr>
          <a:xfrm>
            <a:off x="7079617" y="272337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3" name="Text Placeholder 2">
            <a:extLst>
              <a:ext uri="{FF2B5EF4-FFF2-40B4-BE49-F238E27FC236}">
                <a16:creationId xmlns:a16="http://schemas.microsoft.com/office/drawing/2014/main" id="{887EF468-DA4C-2B4F-B78B-1726B7A61223}"/>
              </a:ext>
            </a:extLst>
          </p:cNvPr>
          <p:cNvSpPr>
            <a:spLocks noGrp="1"/>
          </p:cNvSpPr>
          <p:nvPr>
            <p:ph type="body" sz="quarter" idx="17" hasCustomPrompt="1"/>
          </p:nvPr>
        </p:nvSpPr>
        <p:spPr>
          <a:xfrm>
            <a:off x="7079617" y="5011182"/>
            <a:ext cx="2875393"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14" name="Text Placeholder 22">
            <a:extLst>
              <a:ext uri="{FF2B5EF4-FFF2-40B4-BE49-F238E27FC236}">
                <a16:creationId xmlns:a16="http://schemas.microsoft.com/office/drawing/2014/main" id="{0925B92E-4A85-E847-9D2E-1A170D069315}"/>
              </a:ext>
            </a:extLst>
          </p:cNvPr>
          <p:cNvSpPr>
            <a:spLocks noGrp="1"/>
          </p:cNvSpPr>
          <p:nvPr>
            <p:ph type="body" sz="quarter" idx="18" hasCustomPrompt="1"/>
          </p:nvPr>
        </p:nvSpPr>
        <p:spPr>
          <a:xfrm>
            <a:off x="7079617" y="4592815"/>
            <a:ext cx="2875393"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479162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5163669"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6" name="Rectangle 5">
            <a:extLst>
              <a:ext uri="{FF2B5EF4-FFF2-40B4-BE49-F238E27FC236}">
                <a16:creationId xmlns:a16="http://schemas.microsoft.com/office/drawing/2014/main" id="{B5BC48AE-D545-6F4B-8B95-3953B5E7DD09}"/>
              </a:ext>
            </a:extLst>
          </p:cNvPr>
          <p:cNvSpPr/>
          <p:nvPr userDrawn="1"/>
        </p:nvSpPr>
        <p:spPr>
          <a:xfrm>
            <a:off x="686202" y="1458553"/>
            <a:ext cx="1036645"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548696" y="1715175"/>
            <a:ext cx="2965471"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3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Points here</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2">
            <a:extLst>
              <a:ext uri="{FF2B5EF4-FFF2-40B4-BE49-F238E27FC236}">
                <a16:creationId xmlns:a16="http://schemas.microsoft.com/office/drawing/2014/main" id="{7252FE36-F342-8A40-9E73-B4577FDC830C}"/>
              </a:ext>
            </a:extLst>
          </p:cNvPr>
          <p:cNvSpPr>
            <a:spLocks noGrp="1"/>
          </p:cNvSpPr>
          <p:nvPr>
            <p:ph type="body" sz="quarter" idx="12" hasCustomPrompt="1"/>
          </p:nvPr>
        </p:nvSpPr>
        <p:spPr>
          <a:xfrm>
            <a:off x="5163669"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19" name="Text Placeholder 2">
            <a:extLst>
              <a:ext uri="{FF2B5EF4-FFF2-40B4-BE49-F238E27FC236}">
                <a16:creationId xmlns:a16="http://schemas.microsoft.com/office/drawing/2014/main" id="{86CFC235-2445-B945-80C2-EDF5231202FF}"/>
              </a:ext>
            </a:extLst>
          </p:cNvPr>
          <p:cNvSpPr>
            <a:spLocks noGrp="1"/>
          </p:cNvSpPr>
          <p:nvPr>
            <p:ph type="body" sz="quarter" idx="15" hasCustomPrompt="1"/>
          </p:nvPr>
        </p:nvSpPr>
        <p:spPr>
          <a:xfrm>
            <a:off x="8677835" y="133898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0" name="Text Placeholder 22">
            <a:extLst>
              <a:ext uri="{FF2B5EF4-FFF2-40B4-BE49-F238E27FC236}">
                <a16:creationId xmlns:a16="http://schemas.microsoft.com/office/drawing/2014/main" id="{21CB281B-16EF-1444-AB73-E6046573EDC5}"/>
              </a:ext>
            </a:extLst>
          </p:cNvPr>
          <p:cNvSpPr>
            <a:spLocks noGrp="1"/>
          </p:cNvSpPr>
          <p:nvPr>
            <p:ph type="body" sz="quarter" idx="16" hasCustomPrompt="1"/>
          </p:nvPr>
        </p:nvSpPr>
        <p:spPr>
          <a:xfrm>
            <a:off x="8677835" y="920618"/>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2">
            <a:extLst>
              <a:ext uri="{FF2B5EF4-FFF2-40B4-BE49-F238E27FC236}">
                <a16:creationId xmlns:a16="http://schemas.microsoft.com/office/drawing/2014/main" id="{64F3F84C-C8D7-B54D-B960-233D66EF5C4C}"/>
              </a:ext>
            </a:extLst>
          </p:cNvPr>
          <p:cNvSpPr>
            <a:spLocks noGrp="1"/>
          </p:cNvSpPr>
          <p:nvPr>
            <p:ph type="body" sz="quarter" idx="17" hasCustomPrompt="1"/>
          </p:nvPr>
        </p:nvSpPr>
        <p:spPr>
          <a:xfrm>
            <a:off x="5163669"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2" name="Text Placeholder 22">
            <a:extLst>
              <a:ext uri="{FF2B5EF4-FFF2-40B4-BE49-F238E27FC236}">
                <a16:creationId xmlns:a16="http://schemas.microsoft.com/office/drawing/2014/main" id="{F64B5FE6-983E-1047-8420-8AB82B885BE6}"/>
              </a:ext>
            </a:extLst>
          </p:cNvPr>
          <p:cNvSpPr>
            <a:spLocks noGrp="1"/>
          </p:cNvSpPr>
          <p:nvPr>
            <p:ph type="body" sz="quarter" idx="18" hasCustomPrompt="1"/>
          </p:nvPr>
        </p:nvSpPr>
        <p:spPr>
          <a:xfrm>
            <a:off x="5163669"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2">
            <a:extLst>
              <a:ext uri="{FF2B5EF4-FFF2-40B4-BE49-F238E27FC236}">
                <a16:creationId xmlns:a16="http://schemas.microsoft.com/office/drawing/2014/main" id="{CBF28626-6A23-9B47-AE95-73D67ACF4DCF}"/>
              </a:ext>
            </a:extLst>
          </p:cNvPr>
          <p:cNvSpPr>
            <a:spLocks noGrp="1"/>
          </p:cNvSpPr>
          <p:nvPr>
            <p:ph type="body" sz="quarter" idx="19" hasCustomPrompt="1"/>
          </p:nvPr>
        </p:nvSpPr>
        <p:spPr>
          <a:xfrm>
            <a:off x="5163669"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4" name="Text Placeholder 22">
            <a:extLst>
              <a:ext uri="{FF2B5EF4-FFF2-40B4-BE49-F238E27FC236}">
                <a16:creationId xmlns:a16="http://schemas.microsoft.com/office/drawing/2014/main" id="{A19624D4-DCEF-A342-88C6-42DE83459FD1}"/>
              </a:ext>
            </a:extLst>
          </p:cNvPr>
          <p:cNvSpPr>
            <a:spLocks noGrp="1"/>
          </p:cNvSpPr>
          <p:nvPr>
            <p:ph type="body" sz="quarter" idx="20" hasCustomPrompt="1"/>
          </p:nvPr>
        </p:nvSpPr>
        <p:spPr>
          <a:xfrm>
            <a:off x="5163669"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5" name="Text Placeholder 2">
            <a:extLst>
              <a:ext uri="{FF2B5EF4-FFF2-40B4-BE49-F238E27FC236}">
                <a16:creationId xmlns:a16="http://schemas.microsoft.com/office/drawing/2014/main" id="{D6B579F7-4404-B443-A683-CC5DC541D53F}"/>
              </a:ext>
            </a:extLst>
          </p:cNvPr>
          <p:cNvSpPr>
            <a:spLocks noGrp="1"/>
          </p:cNvSpPr>
          <p:nvPr>
            <p:ph type="body" sz="quarter" idx="21" hasCustomPrompt="1"/>
          </p:nvPr>
        </p:nvSpPr>
        <p:spPr>
          <a:xfrm>
            <a:off x="8659905" y="3149855"/>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6" name="Text Placeholder 22">
            <a:extLst>
              <a:ext uri="{FF2B5EF4-FFF2-40B4-BE49-F238E27FC236}">
                <a16:creationId xmlns:a16="http://schemas.microsoft.com/office/drawing/2014/main" id="{96EEA7B3-F518-B34B-A586-0A11AD85AF21}"/>
              </a:ext>
            </a:extLst>
          </p:cNvPr>
          <p:cNvSpPr>
            <a:spLocks noGrp="1"/>
          </p:cNvSpPr>
          <p:nvPr>
            <p:ph type="body" sz="quarter" idx="22" hasCustomPrompt="1"/>
          </p:nvPr>
        </p:nvSpPr>
        <p:spPr>
          <a:xfrm>
            <a:off x="8659905" y="273148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
        <p:nvSpPr>
          <p:cNvPr id="27" name="Text Placeholder 2">
            <a:extLst>
              <a:ext uri="{FF2B5EF4-FFF2-40B4-BE49-F238E27FC236}">
                <a16:creationId xmlns:a16="http://schemas.microsoft.com/office/drawing/2014/main" id="{EBF6D427-3144-704C-A8DC-60358F022A2E}"/>
              </a:ext>
            </a:extLst>
          </p:cNvPr>
          <p:cNvSpPr>
            <a:spLocks noGrp="1"/>
          </p:cNvSpPr>
          <p:nvPr>
            <p:ph type="body" sz="quarter" idx="23" hasCustomPrompt="1"/>
          </p:nvPr>
        </p:nvSpPr>
        <p:spPr>
          <a:xfrm>
            <a:off x="8659905" y="4960726"/>
            <a:ext cx="2478355" cy="861775"/>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28" name="Text Placeholder 22">
            <a:extLst>
              <a:ext uri="{FF2B5EF4-FFF2-40B4-BE49-F238E27FC236}">
                <a16:creationId xmlns:a16="http://schemas.microsoft.com/office/drawing/2014/main" id="{D2DD1DB7-CE18-EE4E-A271-DBC62452E806}"/>
              </a:ext>
            </a:extLst>
          </p:cNvPr>
          <p:cNvSpPr>
            <a:spLocks noGrp="1"/>
          </p:cNvSpPr>
          <p:nvPr>
            <p:ph type="body" sz="quarter" idx="24" hasCustomPrompt="1"/>
          </p:nvPr>
        </p:nvSpPr>
        <p:spPr>
          <a:xfrm>
            <a:off x="8659905" y="4542359"/>
            <a:ext cx="2478355" cy="332399"/>
          </a:xfrm>
          <a:prstGeom prst="rect">
            <a:avLst/>
          </a:prstGeom>
        </p:spPr>
        <p:txBody>
          <a:bodyPr wrap="square" lIns="0" tIns="0" rIns="0" bIns="0">
            <a:spAutoFit/>
          </a:bodyPr>
          <a:lstStyle>
            <a:lvl1pPr marL="0" indent="0" algn="l">
              <a:buNone/>
              <a:defRPr sz="2400"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36265634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36" name="Text Placeholder 2">
            <a:extLst>
              <a:ext uri="{FF2B5EF4-FFF2-40B4-BE49-F238E27FC236}">
                <a16:creationId xmlns:a16="http://schemas.microsoft.com/office/drawing/2014/main" id="{0B521D4B-2740-0743-8A03-0930A43A725A}"/>
              </a:ext>
            </a:extLst>
          </p:cNvPr>
          <p:cNvSpPr>
            <a:spLocks noGrp="1"/>
          </p:cNvSpPr>
          <p:nvPr>
            <p:ph type="body" sz="quarter" idx="11" hasCustomPrompt="1"/>
          </p:nvPr>
        </p:nvSpPr>
        <p:spPr>
          <a:xfrm>
            <a:off x="912249"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37" name="Text Placeholder 22">
            <a:extLst>
              <a:ext uri="{FF2B5EF4-FFF2-40B4-BE49-F238E27FC236}">
                <a16:creationId xmlns:a16="http://schemas.microsoft.com/office/drawing/2014/main" id="{2F9AAD15-DC15-5743-B2CB-81DAB5BE9354}"/>
              </a:ext>
            </a:extLst>
          </p:cNvPr>
          <p:cNvSpPr>
            <a:spLocks noGrp="1"/>
          </p:cNvSpPr>
          <p:nvPr>
            <p:ph type="body" sz="quarter" idx="12" hasCustomPrompt="1"/>
          </p:nvPr>
        </p:nvSpPr>
        <p:spPr>
          <a:xfrm>
            <a:off x="912249"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0" name="Text Placeholder 2">
            <a:extLst>
              <a:ext uri="{FF2B5EF4-FFF2-40B4-BE49-F238E27FC236}">
                <a16:creationId xmlns:a16="http://schemas.microsoft.com/office/drawing/2014/main" id="{E765D23B-1314-E242-BE32-44AB85C7E63F}"/>
              </a:ext>
            </a:extLst>
          </p:cNvPr>
          <p:cNvSpPr>
            <a:spLocks noGrp="1"/>
          </p:cNvSpPr>
          <p:nvPr>
            <p:ph type="body" sz="quarter" idx="25" hasCustomPrompt="1"/>
          </p:nvPr>
        </p:nvSpPr>
        <p:spPr>
          <a:xfrm>
            <a:off x="912249"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1" name="Text Placeholder 22">
            <a:extLst>
              <a:ext uri="{FF2B5EF4-FFF2-40B4-BE49-F238E27FC236}">
                <a16:creationId xmlns:a16="http://schemas.microsoft.com/office/drawing/2014/main" id="{417AE95B-53EC-024C-B901-A98431615EB9}"/>
              </a:ext>
            </a:extLst>
          </p:cNvPr>
          <p:cNvSpPr>
            <a:spLocks noGrp="1"/>
          </p:cNvSpPr>
          <p:nvPr>
            <p:ph type="body" sz="quarter" idx="26" hasCustomPrompt="1"/>
          </p:nvPr>
        </p:nvSpPr>
        <p:spPr>
          <a:xfrm>
            <a:off x="912249"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2" name="Text Placeholder 2">
            <a:extLst>
              <a:ext uri="{FF2B5EF4-FFF2-40B4-BE49-F238E27FC236}">
                <a16:creationId xmlns:a16="http://schemas.microsoft.com/office/drawing/2014/main" id="{E67B2801-3608-674D-ADD4-1E44ED198498}"/>
              </a:ext>
            </a:extLst>
          </p:cNvPr>
          <p:cNvSpPr>
            <a:spLocks noGrp="1"/>
          </p:cNvSpPr>
          <p:nvPr>
            <p:ph type="body" sz="quarter" idx="27" hasCustomPrompt="1"/>
          </p:nvPr>
        </p:nvSpPr>
        <p:spPr>
          <a:xfrm>
            <a:off x="3610745"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3" name="Text Placeholder 22">
            <a:extLst>
              <a:ext uri="{FF2B5EF4-FFF2-40B4-BE49-F238E27FC236}">
                <a16:creationId xmlns:a16="http://schemas.microsoft.com/office/drawing/2014/main" id="{E215B41E-F15D-C841-82FA-4379FC3557EE}"/>
              </a:ext>
            </a:extLst>
          </p:cNvPr>
          <p:cNvSpPr>
            <a:spLocks noGrp="1"/>
          </p:cNvSpPr>
          <p:nvPr>
            <p:ph type="body" sz="quarter" idx="28" hasCustomPrompt="1"/>
          </p:nvPr>
        </p:nvSpPr>
        <p:spPr>
          <a:xfrm>
            <a:off x="3610745"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4" name="Text Placeholder 2">
            <a:extLst>
              <a:ext uri="{FF2B5EF4-FFF2-40B4-BE49-F238E27FC236}">
                <a16:creationId xmlns:a16="http://schemas.microsoft.com/office/drawing/2014/main" id="{CD10A8B8-91CF-9E48-9318-8BA1ADF3299D}"/>
              </a:ext>
            </a:extLst>
          </p:cNvPr>
          <p:cNvSpPr>
            <a:spLocks noGrp="1"/>
          </p:cNvSpPr>
          <p:nvPr>
            <p:ph type="body" sz="quarter" idx="29" hasCustomPrompt="1"/>
          </p:nvPr>
        </p:nvSpPr>
        <p:spPr>
          <a:xfrm>
            <a:off x="6309241"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5" name="Text Placeholder 22">
            <a:extLst>
              <a:ext uri="{FF2B5EF4-FFF2-40B4-BE49-F238E27FC236}">
                <a16:creationId xmlns:a16="http://schemas.microsoft.com/office/drawing/2014/main" id="{75E94E2D-3D0F-6141-8986-3392B8CAD229}"/>
              </a:ext>
            </a:extLst>
          </p:cNvPr>
          <p:cNvSpPr>
            <a:spLocks noGrp="1"/>
          </p:cNvSpPr>
          <p:nvPr>
            <p:ph type="body" sz="quarter" idx="30" hasCustomPrompt="1"/>
          </p:nvPr>
        </p:nvSpPr>
        <p:spPr>
          <a:xfrm>
            <a:off x="6309241"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6" name="Text Placeholder 2">
            <a:extLst>
              <a:ext uri="{FF2B5EF4-FFF2-40B4-BE49-F238E27FC236}">
                <a16:creationId xmlns:a16="http://schemas.microsoft.com/office/drawing/2014/main" id="{285B87F7-2B16-A041-958A-AA664AA1B105}"/>
              </a:ext>
            </a:extLst>
          </p:cNvPr>
          <p:cNvSpPr>
            <a:spLocks noGrp="1"/>
          </p:cNvSpPr>
          <p:nvPr>
            <p:ph type="body" sz="quarter" idx="31" hasCustomPrompt="1"/>
          </p:nvPr>
        </p:nvSpPr>
        <p:spPr>
          <a:xfrm>
            <a:off x="3610745"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7" name="Text Placeholder 22">
            <a:extLst>
              <a:ext uri="{FF2B5EF4-FFF2-40B4-BE49-F238E27FC236}">
                <a16:creationId xmlns:a16="http://schemas.microsoft.com/office/drawing/2014/main" id="{DBAD1EAA-1FD1-164B-A280-33E00754CEC2}"/>
              </a:ext>
            </a:extLst>
          </p:cNvPr>
          <p:cNvSpPr>
            <a:spLocks noGrp="1"/>
          </p:cNvSpPr>
          <p:nvPr>
            <p:ph type="body" sz="quarter" idx="32" hasCustomPrompt="1"/>
          </p:nvPr>
        </p:nvSpPr>
        <p:spPr>
          <a:xfrm>
            <a:off x="3610745"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48" name="Text Placeholder 2">
            <a:extLst>
              <a:ext uri="{FF2B5EF4-FFF2-40B4-BE49-F238E27FC236}">
                <a16:creationId xmlns:a16="http://schemas.microsoft.com/office/drawing/2014/main" id="{705D251B-C902-2446-B74C-F68CD37D3BD8}"/>
              </a:ext>
            </a:extLst>
          </p:cNvPr>
          <p:cNvSpPr>
            <a:spLocks noGrp="1"/>
          </p:cNvSpPr>
          <p:nvPr>
            <p:ph type="body" sz="quarter" idx="33" hasCustomPrompt="1"/>
          </p:nvPr>
        </p:nvSpPr>
        <p:spPr>
          <a:xfrm>
            <a:off x="6309241"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49" name="Text Placeholder 22">
            <a:extLst>
              <a:ext uri="{FF2B5EF4-FFF2-40B4-BE49-F238E27FC236}">
                <a16:creationId xmlns:a16="http://schemas.microsoft.com/office/drawing/2014/main" id="{8B1D5655-0B6A-A347-9552-204BE998CE27}"/>
              </a:ext>
            </a:extLst>
          </p:cNvPr>
          <p:cNvSpPr>
            <a:spLocks noGrp="1"/>
          </p:cNvSpPr>
          <p:nvPr>
            <p:ph type="body" sz="quarter" idx="34" hasCustomPrompt="1"/>
          </p:nvPr>
        </p:nvSpPr>
        <p:spPr>
          <a:xfrm>
            <a:off x="6309241"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0" name="Text Placeholder 2">
            <a:extLst>
              <a:ext uri="{FF2B5EF4-FFF2-40B4-BE49-F238E27FC236}">
                <a16:creationId xmlns:a16="http://schemas.microsoft.com/office/drawing/2014/main" id="{5614195E-C2C5-3C49-9146-74EC89312BF4}"/>
              </a:ext>
            </a:extLst>
          </p:cNvPr>
          <p:cNvSpPr>
            <a:spLocks noGrp="1"/>
          </p:cNvSpPr>
          <p:nvPr>
            <p:ph type="body" sz="quarter" idx="35" hasCustomPrompt="1"/>
          </p:nvPr>
        </p:nvSpPr>
        <p:spPr>
          <a:xfrm>
            <a:off x="9007737" y="3167699"/>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1" name="Text Placeholder 22">
            <a:extLst>
              <a:ext uri="{FF2B5EF4-FFF2-40B4-BE49-F238E27FC236}">
                <a16:creationId xmlns:a16="http://schemas.microsoft.com/office/drawing/2014/main" id="{ECAC70C6-1136-1B4C-80EB-F6D07E8EFB8E}"/>
              </a:ext>
            </a:extLst>
          </p:cNvPr>
          <p:cNvSpPr>
            <a:spLocks noGrp="1"/>
          </p:cNvSpPr>
          <p:nvPr>
            <p:ph type="body" sz="quarter" idx="36" hasCustomPrompt="1"/>
          </p:nvPr>
        </p:nvSpPr>
        <p:spPr>
          <a:xfrm>
            <a:off x="9007737" y="2749333"/>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
        <p:nvSpPr>
          <p:cNvPr id="58" name="Text Placeholder 2">
            <a:extLst>
              <a:ext uri="{FF2B5EF4-FFF2-40B4-BE49-F238E27FC236}">
                <a16:creationId xmlns:a16="http://schemas.microsoft.com/office/drawing/2014/main" id="{F247382D-4DAC-6644-A8A9-8FBEF8331412}"/>
              </a:ext>
            </a:extLst>
          </p:cNvPr>
          <p:cNvSpPr>
            <a:spLocks noGrp="1"/>
          </p:cNvSpPr>
          <p:nvPr>
            <p:ph type="body" sz="quarter" idx="37" hasCustomPrompt="1"/>
          </p:nvPr>
        </p:nvSpPr>
        <p:spPr>
          <a:xfrm>
            <a:off x="9007737" y="5188373"/>
            <a:ext cx="2478355" cy="738664"/>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600">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
        <p:nvSpPr>
          <p:cNvPr id="59" name="Text Placeholder 22">
            <a:extLst>
              <a:ext uri="{FF2B5EF4-FFF2-40B4-BE49-F238E27FC236}">
                <a16:creationId xmlns:a16="http://schemas.microsoft.com/office/drawing/2014/main" id="{1B4B640B-2C4E-0343-9F1E-1232FE2AB5E2}"/>
              </a:ext>
            </a:extLst>
          </p:cNvPr>
          <p:cNvSpPr>
            <a:spLocks noGrp="1"/>
          </p:cNvSpPr>
          <p:nvPr>
            <p:ph type="body" sz="quarter" idx="38" hasCustomPrompt="1"/>
          </p:nvPr>
        </p:nvSpPr>
        <p:spPr>
          <a:xfrm>
            <a:off x="9007737" y="4770008"/>
            <a:ext cx="2478355" cy="295465"/>
          </a:xfrm>
          <a:prstGeom prst="rect">
            <a:avLst/>
          </a:prstGeom>
        </p:spPr>
        <p:txBody>
          <a:bodyPr wrap="square" lIns="0" tIns="0" rIns="0" bIns="0">
            <a:spAutoFit/>
          </a:bodyPr>
          <a:lstStyle>
            <a:lvl1pPr marL="0" indent="0" algn="l">
              <a:buNone/>
              <a:defRPr sz="2133" b="1" i="0">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1982074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A8422B-B96F-1B4C-880B-6F219A673213}"/>
              </a:ext>
            </a:extLst>
          </p:cNvPr>
          <p:cNvSpPr>
            <a:spLocks noGrp="1"/>
          </p:cNvSpPr>
          <p:nvPr>
            <p:ph type="body" sz="quarter" idx="11" hasCustomPrompt="1"/>
          </p:nvPr>
        </p:nvSpPr>
        <p:spPr>
          <a:xfrm>
            <a:off x="1049412" y="3285371"/>
            <a:ext cx="10370427" cy="287259"/>
          </a:xfrm>
          <a:prstGeom prst="rect">
            <a:avLst/>
          </a:prstGeom>
        </p:spPr>
        <p:txBody>
          <a:bodyPr wrap="square" lIns="0" tIns="0" rIns="0" bIns="0">
            <a:spAutoFit/>
          </a:bodyPr>
          <a:lstStyle>
            <a:lvl1pPr marL="0" marR="0" indent="0" algn="l" defTabSz="1219170" rtl="0" eaLnBrk="1" fontAlgn="auto" latinLnBrk="0" hangingPunct="1">
              <a:lnSpc>
                <a:spcPct val="100000"/>
              </a:lnSpc>
              <a:spcBef>
                <a:spcPts val="1333"/>
              </a:spcBef>
              <a:spcAft>
                <a:spcPts val="0"/>
              </a:spcAft>
              <a:buClrTx/>
              <a:buSzTx/>
              <a:buFont typeface="Arial" panose="020B0604020202020204" pitchFamily="34" charset="0"/>
              <a:buNone/>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p:txBody>
      </p:sp>
    </p:spTree>
    <p:extLst>
      <p:ext uri="{BB962C8B-B14F-4D97-AF65-F5344CB8AC3E}">
        <p14:creationId xmlns:p14="http://schemas.microsoft.com/office/powerpoint/2010/main" val="1674479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Tree>
    <p:extLst>
      <p:ext uri="{BB962C8B-B14F-4D97-AF65-F5344CB8AC3E}">
        <p14:creationId xmlns:p14="http://schemas.microsoft.com/office/powerpoint/2010/main" val="1666868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2" name="Text Placeholder 7">
            <a:extLst>
              <a:ext uri="{FF2B5EF4-FFF2-40B4-BE49-F238E27FC236}">
                <a16:creationId xmlns:a16="http://schemas.microsoft.com/office/drawing/2014/main" id="{7738BEA0-9E44-1A4E-8C1E-18636D092ED8}"/>
              </a:ext>
            </a:extLst>
          </p:cNvPr>
          <p:cNvSpPr>
            <a:spLocks noGrp="1"/>
          </p:cNvSpPr>
          <p:nvPr>
            <p:ph type="body" sz="quarter" idx="24" hasCustomPrompt="1"/>
          </p:nvPr>
        </p:nvSpPr>
        <p:spPr>
          <a:xfrm>
            <a:off x="182373"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pPr lvl="0"/>
            <a:r>
              <a:rPr lang="en-US" dirty="0"/>
              <a:t>Kicker text HERE</a:t>
            </a:r>
          </a:p>
        </p:txBody>
      </p:sp>
    </p:spTree>
    <p:extLst>
      <p:ext uri="{BB962C8B-B14F-4D97-AF65-F5344CB8AC3E}">
        <p14:creationId xmlns:p14="http://schemas.microsoft.com/office/powerpoint/2010/main" val="13127497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Placeholder 12">
            <a:extLst>
              <a:ext uri="{FF2B5EF4-FFF2-40B4-BE49-F238E27FC236}">
                <a16:creationId xmlns:a16="http://schemas.microsoft.com/office/drawing/2014/main" id="{7D18D32F-8BAF-493C-8E53-B2D7FCDC9F19}"/>
              </a:ext>
            </a:extLst>
          </p:cNvPr>
          <p:cNvSpPr txBox="1">
            <a:spLocks/>
          </p:cNvSpPr>
          <p:nvPr userDrawn="1"/>
        </p:nvSpPr>
        <p:spPr>
          <a:xfrm>
            <a:off x="1678886" y="3510737"/>
            <a:ext cx="4019524" cy="443198"/>
          </a:xfrm>
          <a:prstGeom prst="rect">
            <a:avLst/>
          </a:prstGeom>
        </p:spPr>
        <p:txBody>
          <a:bodyPr vert="horz" wrap="square" lIns="0" tIns="0" rIns="0" bIns="0" rtlCol="0" anchor="t" anchorCtr="0">
            <a:spAutoFit/>
          </a:bodyPr>
          <a:lstStyle>
            <a:lvl1pPr algn="l" defTabSz="9144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121917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Arial" panose="020B0604020202020204" pitchFamily="34" charset="0"/>
                <a:ea typeface="+mj-ea"/>
                <a:cs typeface="Arial" panose="020B0604020202020204" pitchFamily="34" charset="0"/>
              </a:rPr>
              <a:t>Connected for Life.</a:t>
            </a:r>
          </a:p>
        </p:txBody>
      </p:sp>
      <p:sp>
        <p:nvSpPr>
          <p:cNvPr id="8" name="Rectangle 7">
            <a:extLst>
              <a:ext uri="{FF2B5EF4-FFF2-40B4-BE49-F238E27FC236}">
                <a16:creationId xmlns:a16="http://schemas.microsoft.com/office/drawing/2014/main" id="{168A3934-A564-4F4F-9F29-DA460E637CDA}"/>
              </a:ext>
            </a:extLst>
          </p:cNvPr>
          <p:cNvSpPr/>
          <p:nvPr userDrawn="1"/>
        </p:nvSpPr>
        <p:spPr>
          <a:xfrm>
            <a:off x="6829358" y="3172380"/>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 name="Text Placeholder 2">
            <a:extLst>
              <a:ext uri="{FF2B5EF4-FFF2-40B4-BE49-F238E27FC236}">
                <a16:creationId xmlns:a16="http://schemas.microsoft.com/office/drawing/2014/main" id="{827AD15C-7C3C-5D40-8484-D041A099C2C6}"/>
              </a:ext>
            </a:extLst>
          </p:cNvPr>
          <p:cNvSpPr>
            <a:spLocks noGrp="1"/>
          </p:cNvSpPr>
          <p:nvPr>
            <p:ph type="body" sz="quarter" idx="10" hasCustomPrompt="1"/>
          </p:nvPr>
        </p:nvSpPr>
        <p:spPr>
          <a:xfrm>
            <a:off x="6691853" y="3429001"/>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5" name="Text Placeholder 2">
            <a:extLst>
              <a:ext uri="{FF2B5EF4-FFF2-40B4-BE49-F238E27FC236}">
                <a16:creationId xmlns:a16="http://schemas.microsoft.com/office/drawing/2014/main" id="{535DD1A5-7FE5-7F4A-9310-C84CB6F4BEBB}"/>
              </a:ext>
            </a:extLst>
          </p:cNvPr>
          <p:cNvSpPr>
            <a:spLocks noGrp="1"/>
          </p:cNvSpPr>
          <p:nvPr>
            <p:ph type="body" sz="quarter" idx="22" hasCustomPrompt="1"/>
          </p:nvPr>
        </p:nvSpPr>
        <p:spPr>
          <a:xfrm>
            <a:off x="6829357" y="5367511"/>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289148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9F8CC25-9C9A-8142-9489-9C9BE864FF2B}"/>
              </a:ext>
            </a:extLst>
          </p:cNvPr>
          <p:cNvSpPr/>
          <p:nvPr userDrawn="1"/>
        </p:nvSpPr>
        <p:spPr>
          <a:xfrm>
            <a:off x="1553974" y="1671904"/>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9" name="Text Placeholder 2">
            <a:extLst>
              <a:ext uri="{FF2B5EF4-FFF2-40B4-BE49-F238E27FC236}">
                <a16:creationId xmlns:a16="http://schemas.microsoft.com/office/drawing/2014/main" id="{19344640-9678-B74D-915F-DD938059D33B}"/>
              </a:ext>
            </a:extLst>
          </p:cNvPr>
          <p:cNvSpPr>
            <a:spLocks noGrp="1"/>
          </p:cNvSpPr>
          <p:nvPr>
            <p:ph type="body" sz="quarter" idx="22" hasCustomPrompt="1"/>
          </p:nvPr>
        </p:nvSpPr>
        <p:spPr>
          <a:xfrm>
            <a:off x="1553973" y="3763989"/>
            <a:ext cx="4216596" cy="258532"/>
          </a:xfrm>
          <a:prstGeom prst="rect">
            <a:avLst/>
          </a:prstGeom>
        </p:spPr>
        <p:txBody>
          <a:bodyPr wrap="square" lIns="0" tIns="0" rIns="0" bIns="0">
            <a:spAutoFit/>
          </a:bodyPr>
          <a:lstStyle>
            <a:lvl1pPr marL="0" indent="0">
              <a:spcBef>
                <a:spcPts val="133"/>
              </a:spcBef>
              <a:buNone/>
              <a:defRPr sz="1867">
                <a:solidFill>
                  <a:schemeClr val="bg1"/>
                </a:solidFill>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10" name="Title 3">
            <a:extLst>
              <a:ext uri="{FF2B5EF4-FFF2-40B4-BE49-F238E27FC236}">
                <a16:creationId xmlns:a16="http://schemas.microsoft.com/office/drawing/2014/main" id="{EA4E2D05-EB6F-2C40-AC88-3F64FA54E30F}"/>
              </a:ext>
            </a:extLst>
          </p:cNvPr>
          <p:cNvSpPr>
            <a:spLocks noGrp="1"/>
          </p:cNvSpPr>
          <p:nvPr>
            <p:ph type="title" hasCustomPrompt="1"/>
          </p:nvPr>
        </p:nvSpPr>
        <p:spPr>
          <a:xfrm>
            <a:off x="1436352" y="1829975"/>
            <a:ext cx="4451835" cy="1780733"/>
          </a:xfrm>
          <a:prstGeom prst="rect">
            <a:avLst/>
          </a:prstGeom>
        </p:spPr>
        <p:txBody>
          <a:bodyPr/>
          <a:lstStyle>
            <a:lvl1pPr marL="0" marR="0" indent="0" algn="l" defTabSz="1219170" rtl="0" eaLnBrk="1" fontAlgn="auto" latinLnBrk="0" hangingPunct="1">
              <a:lnSpc>
                <a:spcPct val="100000"/>
              </a:lnSpc>
              <a:spcBef>
                <a:spcPct val="0"/>
              </a:spcBef>
              <a:spcAft>
                <a:spcPts val="0"/>
              </a:spcAft>
              <a:buClrTx/>
              <a:buSzTx/>
              <a:buFontTx/>
              <a:buNone/>
              <a:tabLst/>
              <a:defRPr lang="de-DE" sz="3733" b="1" i="0" dirty="0">
                <a:solidFill>
                  <a:schemeClr val="bg1"/>
                </a:solidFill>
                <a:latin typeface="Arial" panose="020B0604020202020204" pitchFamily="34" charset="0"/>
                <a:cs typeface="Arial" panose="020B0604020202020204" pitchFamily="34" charset="0"/>
              </a:defRPr>
            </a:lvl1pPr>
          </a:lstStyle>
          <a:p>
            <a:r>
              <a:rPr lang="en-US" dirty="0"/>
              <a:t>Presentation Title Goes Here in This Defined Space</a:t>
            </a:r>
          </a:p>
        </p:txBody>
      </p:sp>
      <p:sp>
        <p:nvSpPr>
          <p:cNvPr id="11" name="Text Placeholder 2">
            <a:extLst>
              <a:ext uri="{FF2B5EF4-FFF2-40B4-BE49-F238E27FC236}">
                <a16:creationId xmlns:a16="http://schemas.microsoft.com/office/drawing/2014/main" id="{070CA9DC-FE01-C647-B833-CEF14D807E1D}"/>
              </a:ext>
            </a:extLst>
          </p:cNvPr>
          <p:cNvSpPr>
            <a:spLocks noGrp="1"/>
          </p:cNvSpPr>
          <p:nvPr>
            <p:ph type="body" sz="quarter" idx="23" hasCustomPrompt="1"/>
          </p:nvPr>
        </p:nvSpPr>
        <p:spPr>
          <a:xfrm>
            <a:off x="6829357" y="1084909"/>
            <a:ext cx="4216596" cy="258532"/>
          </a:xfrm>
          <a:prstGeom prst="rect">
            <a:avLst/>
          </a:prstGeom>
        </p:spPr>
        <p:txBody>
          <a:bodyPr wrap="square" lIns="0" tIns="0" rIns="0" bIns="0">
            <a:spAutoFit/>
          </a:bodyPr>
          <a:lstStyle>
            <a:lvl1pPr marL="0" indent="0">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
        <p:nvSpPr>
          <p:cNvPr id="2" name="Text Placeholder 7">
            <a:extLst>
              <a:ext uri="{FF2B5EF4-FFF2-40B4-BE49-F238E27FC236}">
                <a16:creationId xmlns:a16="http://schemas.microsoft.com/office/drawing/2014/main" id="{F502AF80-6836-F1B1-24E9-40E37D4165E9}"/>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spTree>
    <p:extLst>
      <p:ext uri="{BB962C8B-B14F-4D97-AF65-F5344CB8AC3E}">
        <p14:creationId xmlns:p14="http://schemas.microsoft.com/office/powerpoint/2010/main" val="250216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831DA9-EBA2-904C-94FD-31196A1ADFB0}"/>
              </a:ext>
            </a:extLst>
          </p:cNvPr>
          <p:cNvSpPr/>
          <p:nvPr userDrawn="1"/>
        </p:nvSpPr>
        <p:spPr>
          <a:xfrm>
            <a:off x="3464620" y="894643"/>
            <a:ext cx="926408" cy="687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Text Placeholder 2">
            <a:extLst>
              <a:ext uri="{FF2B5EF4-FFF2-40B4-BE49-F238E27FC236}">
                <a16:creationId xmlns:a16="http://schemas.microsoft.com/office/drawing/2014/main" id="{BD25B4E0-2EF8-BC48-B1EF-114C5D16F350}"/>
              </a:ext>
            </a:extLst>
          </p:cNvPr>
          <p:cNvSpPr>
            <a:spLocks noGrp="1"/>
          </p:cNvSpPr>
          <p:nvPr>
            <p:ph type="body" sz="quarter" idx="10" hasCustomPrompt="1"/>
          </p:nvPr>
        </p:nvSpPr>
        <p:spPr>
          <a:xfrm>
            <a:off x="3342701" y="3489626"/>
            <a:ext cx="2499580" cy="804078"/>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1333">
                <a:solidFill>
                  <a:schemeClr val="bg1"/>
                </a:solidFill>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dirty="0"/>
              <a:t>Protecting students’ legal rights is a vital piece of a comprehensive plan.</a:t>
            </a:r>
          </a:p>
        </p:txBody>
      </p:sp>
      <p:sp>
        <p:nvSpPr>
          <p:cNvPr id="6" name="Title 3">
            <a:extLst>
              <a:ext uri="{FF2B5EF4-FFF2-40B4-BE49-F238E27FC236}">
                <a16:creationId xmlns:a16="http://schemas.microsoft.com/office/drawing/2014/main" id="{CEED9DBE-5F4B-5840-891E-670173BA954C}"/>
              </a:ext>
            </a:extLst>
          </p:cNvPr>
          <p:cNvSpPr>
            <a:spLocks noGrp="1"/>
          </p:cNvSpPr>
          <p:nvPr>
            <p:ph type="title" hasCustomPrompt="1"/>
          </p:nvPr>
        </p:nvSpPr>
        <p:spPr>
          <a:xfrm>
            <a:off x="3342701" y="1755562"/>
            <a:ext cx="2365468" cy="1734064"/>
          </a:xfrm>
          <a:prstGeom prst="rect">
            <a:avLst/>
          </a:prstGeom>
        </p:spPr>
        <p:txBody>
          <a:bodyPr wrap="square">
            <a:spAutoFit/>
          </a:bodyPr>
          <a:lstStyle>
            <a:lvl1pPr marL="0" marR="0" indent="0" algn="l" defTabSz="1219170" rtl="0" eaLnBrk="1" fontAlgn="auto" latinLnBrk="0" hangingPunct="1">
              <a:lnSpc>
                <a:spcPct val="100000"/>
              </a:lnSpc>
              <a:spcBef>
                <a:spcPct val="0"/>
              </a:spcBef>
              <a:spcAft>
                <a:spcPts val="0"/>
              </a:spcAft>
              <a:buClrTx/>
              <a:buSzTx/>
              <a:buFontTx/>
              <a:buNone/>
              <a:tabLst/>
              <a:defRPr lang="de-DE" sz="2667" b="1" dirty="0">
                <a:solidFill>
                  <a:schemeClr val="bg1"/>
                </a:solidFill>
                <a:latin typeface="Arial" panose="020B0604020202020204" pitchFamily="34" charset="0"/>
                <a:cs typeface="Arial" panose="020B0604020202020204" pitchFamily="34" charset="0"/>
              </a:defRPr>
            </a:lvl1pPr>
          </a:lstStyle>
          <a:p>
            <a:r>
              <a:rPr lang="en-US" dirty="0"/>
              <a:t>Optimal Student Health </a:t>
            </a:r>
            <a:br>
              <a:rPr lang="en-US" dirty="0"/>
            </a:br>
            <a:r>
              <a:rPr lang="en-US" dirty="0"/>
              <a:t>and Learning</a:t>
            </a:r>
          </a:p>
        </p:txBody>
      </p:sp>
      <p:sp>
        <p:nvSpPr>
          <p:cNvPr id="7" name="Text Placeholder 4">
            <a:extLst>
              <a:ext uri="{FF2B5EF4-FFF2-40B4-BE49-F238E27FC236}">
                <a16:creationId xmlns:a16="http://schemas.microsoft.com/office/drawing/2014/main" id="{DA3651D4-7451-1B45-971B-3FBC4B98EA3B}"/>
              </a:ext>
            </a:extLst>
          </p:cNvPr>
          <p:cNvSpPr>
            <a:spLocks noGrp="1"/>
          </p:cNvSpPr>
          <p:nvPr>
            <p:ph type="body" sz="quarter" idx="11" hasCustomPrompt="1"/>
          </p:nvPr>
        </p:nvSpPr>
        <p:spPr>
          <a:xfrm>
            <a:off x="3342701" y="1104419"/>
            <a:ext cx="3985569" cy="49244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sz="3200" b="1" i="0">
                <a:solidFill>
                  <a:schemeClr val="bg1"/>
                </a:solidFill>
                <a:latin typeface="Arial" panose="020B0604020202020204" pitchFamily="34" charset="0"/>
                <a:cs typeface="Arial" panose="020B0604020202020204" pitchFamily="34" charset="0"/>
              </a:defRPr>
            </a:lvl1pPr>
            <a:lvl2pPr>
              <a:defRPr sz="3200" b="1" i="0">
                <a:solidFill>
                  <a:schemeClr val="bg1"/>
                </a:solidFill>
                <a:latin typeface="Arial" panose="020B0604020202020204" pitchFamily="34" charset="0"/>
                <a:cs typeface="Arial" panose="020B0604020202020204" pitchFamily="34" charset="0"/>
              </a:defRPr>
            </a:lvl2pPr>
            <a:lvl3pPr>
              <a:defRPr sz="3200" b="1" i="0">
                <a:solidFill>
                  <a:schemeClr val="bg1"/>
                </a:solidFill>
                <a:latin typeface="Arial" panose="020B0604020202020204" pitchFamily="34" charset="0"/>
                <a:cs typeface="Arial" panose="020B0604020202020204" pitchFamily="34" charset="0"/>
              </a:defRPr>
            </a:lvl3pPr>
            <a:lvl4pPr>
              <a:defRPr sz="3200" b="1" i="0">
                <a:solidFill>
                  <a:schemeClr val="bg1"/>
                </a:solidFill>
                <a:latin typeface="Arial" panose="020B0604020202020204" pitchFamily="34" charset="0"/>
                <a:cs typeface="Arial" panose="020B0604020202020204" pitchFamily="34" charset="0"/>
              </a:defRPr>
            </a:lvl4pPr>
            <a:lvl5pPr>
              <a:defRPr sz="3200" b="1" i="0">
                <a:solidFill>
                  <a:schemeClr val="bg1"/>
                </a:solidFill>
                <a:latin typeface="Arial" panose="020B0604020202020204" pitchFamily="34" charset="0"/>
                <a:cs typeface="Arial" panose="020B0604020202020204" pitchFamily="34" charset="0"/>
              </a:defRPr>
            </a:lvl5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US" sz="3200" b="1" i="0" dirty="0">
                <a:solidFill>
                  <a:schemeClr val="bg1"/>
                </a:solidFill>
                <a:latin typeface="Arial" panose="020B0604020202020204" pitchFamily="34" charset="0"/>
                <a:cs typeface="Arial" panose="020B0604020202020204" pitchFamily="34" charset="0"/>
              </a:rPr>
              <a:t>Goal:</a:t>
            </a:r>
            <a:endParaRPr lang="de-DE" sz="3200" b="1" i="0" dirty="0">
              <a:solidFill>
                <a:schemeClr val="bg1"/>
              </a:solidFill>
              <a:latin typeface="Arial" panose="020B0604020202020204" pitchFamily="34" charset="0"/>
              <a:cs typeface="Arial" panose="020B0604020202020204" pitchFamily="34" charset="0"/>
            </a:endParaRPr>
          </a:p>
          <a:p>
            <a:pPr lvl="0"/>
            <a:endParaRPr lang="en-US" dirty="0"/>
          </a:p>
        </p:txBody>
      </p:sp>
    </p:spTree>
    <p:extLst>
      <p:ext uri="{BB962C8B-B14F-4D97-AF65-F5344CB8AC3E}">
        <p14:creationId xmlns:p14="http://schemas.microsoft.com/office/powerpoint/2010/main" val="1136807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9EA73AC-2CCF-49D0-BB4A-1343BEFFE453}"/>
              </a:ext>
            </a:extLst>
          </p:cNvPr>
          <p:cNvSpPr>
            <a:spLocks noGrp="1"/>
          </p:cNvSpPr>
          <p:nvPr>
            <p:ph type="body" sz="quarter" idx="11" hasCustomPrompt="1"/>
          </p:nvPr>
        </p:nvSpPr>
        <p:spPr>
          <a:xfrm>
            <a:off x="1986069" y="2819909"/>
            <a:ext cx="8769984" cy="3465564"/>
          </a:xfrm>
          <a:prstGeom prst="rect">
            <a:avLst/>
          </a:prstGeom>
        </p:spPr>
        <p:txBody>
          <a:bodyPr wrap="square" lIns="0" tIns="0" rIns="0" bIns="0">
            <a:spAutoFit/>
          </a:bodyPr>
          <a:lstStyle>
            <a:lvl1pPr marL="380990" marR="0" indent="-380990" algn="l" defTabSz="1219170" rtl="0" eaLnBrk="1" fontAlgn="auto" latinLnBrk="0" hangingPunct="1">
              <a:lnSpc>
                <a:spcPct val="100000"/>
              </a:lnSpc>
              <a:spcBef>
                <a:spcPts val="1333"/>
              </a:spcBef>
              <a:spcAft>
                <a:spcPts val="0"/>
              </a:spcAft>
              <a:buClrTx/>
              <a:buSzTx/>
              <a:buFont typeface="Wingdings" pitchFamily="2" charset="2"/>
              <a:buChar char="§"/>
              <a:tabLst/>
              <a:defRPr lang="de-DE" sz="1867">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marL="380990" marR="0" lvl="0" indent="-380990" algn="l" defTabSz="1219170" rtl="0" eaLnBrk="1" fontAlgn="auto" latinLnBrk="0" hangingPunct="1">
              <a:lnSpc>
                <a:spcPct val="100000"/>
              </a:lnSpc>
              <a:spcBef>
                <a:spcPts val="1333"/>
              </a:spcBef>
              <a:spcAft>
                <a:spcPts val="0"/>
              </a:spcAft>
              <a:buClrTx/>
              <a:buSzTx/>
              <a:buFont typeface="Wingdings" pitchFamily="2" charset="2"/>
              <a:buChar char="§"/>
              <a:tabLst/>
              <a:defRPr/>
            </a:pPr>
            <a:r>
              <a:rPr lang="en-US" dirty="0"/>
              <a:t>Lorem ipsum dolor sit </a:t>
            </a:r>
            <a:r>
              <a:rPr lang="en-US" dirty="0" err="1"/>
              <a:t>amet</a:t>
            </a:r>
            <a:r>
              <a:rPr lang="en-US" dirty="0"/>
              <a:t>, </a:t>
            </a:r>
            <a:r>
              <a:rPr lang="en-US" dirty="0" err="1"/>
              <a:t>consetetur</a:t>
            </a:r>
            <a:r>
              <a:rPr lang="en-US" dirty="0"/>
              <a:t> </a:t>
            </a:r>
            <a:r>
              <a:rPr lang="en-US" dirty="0" err="1"/>
              <a:t>sadipscing</a:t>
            </a:r>
            <a:r>
              <a:rPr lang="en-US" dirty="0"/>
              <a:t>.</a:t>
            </a:r>
          </a:p>
          <a:p>
            <a:pPr lvl="0"/>
            <a:endParaRPr lang="en-US" dirty="0"/>
          </a:p>
        </p:txBody>
      </p:sp>
      <p:sp>
        <p:nvSpPr>
          <p:cNvPr id="6" name="Rectangle 5">
            <a:extLst>
              <a:ext uri="{FF2B5EF4-FFF2-40B4-BE49-F238E27FC236}">
                <a16:creationId xmlns:a16="http://schemas.microsoft.com/office/drawing/2014/main" id="{B5BC48AE-D545-6F4B-8B95-3953B5E7DD09}"/>
              </a:ext>
            </a:extLst>
          </p:cNvPr>
          <p:cNvSpPr/>
          <p:nvPr userDrawn="1"/>
        </p:nvSpPr>
        <p:spPr>
          <a:xfrm>
            <a:off x="807611" y="996394"/>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781F9064-E859-714F-A4A8-07FC40D30240}"/>
              </a:ext>
            </a:extLst>
          </p:cNvPr>
          <p:cNvSpPr>
            <a:spLocks noGrp="1"/>
          </p:cNvSpPr>
          <p:nvPr>
            <p:ph type="body" sz="quarter" idx="10" hasCustomPrompt="1"/>
          </p:nvPr>
        </p:nvSpPr>
        <p:spPr>
          <a:xfrm>
            <a:off x="670106" y="1253016"/>
            <a:ext cx="10085948" cy="118859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Slide title goes here and can be two lines, but not three</a:t>
            </a:r>
          </a:p>
        </p:txBody>
      </p:sp>
    </p:spTree>
    <p:extLst>
      <p:ext uri="{BB962C8B-B14F-4D97-AF65-F5344CB8AC3E}">
        <p14:creationId xmlns:p14="http://schemas.microsoft.com/office/powerpoint/2010/main" val="41080995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EF4238"/>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10364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243558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accent1"/>
        </a:solidFill>
        <a:effectLst/>
      </p:bgPr>
    </p:bg>
    <p:spTree>
      <p:nvGrpSpPr>
        <p:cNvPr id="1" name=""/>
        <p:cNvGrpSpPr/>
        <p:nvPr/>
      </p:nvGrpSpPr>
      <p:grpSpPr>
        <a:xfrm>
          <a:off x="0" y="0"/>
          <a:ext cx="0" cy="0"/>
          <a:chOff x="0" y="0"/>
          <a:chExt cx="0" cy="0"/>
        </a:xfrm>
      </p:grpSpPr>
      <p:sp>
        <p:nvSpPr>
          <p:cNvPr id="4" name="Title Placeholder 12">
            <a:extLst>
              <a:ext uri="{FF2B5EF4-FFF2-40B4-BE49-F238E27FC236}">
                <a16:creationId xmlns:a16="http://schemas.microsoft.com/office/drawing/2014/main" id="{4BE41760-BF68-45DC-ABD3-3A71D5941B1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bg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6" name="Rectangle 5">
            <a:extLst>
              <a:ext uri="{FF2B5EF4-FFF2-40B4-BE49-F238E27FC236}">
                <a16:creationId xmlns:a16="http://schemas.microsoft.com/office/drawing/2014/main" id="{4521D40D-B424-4170-9289-857DF1B3FA5A}"/>
              </a:ext>
            </a:extLst>
          </p:cNvPr>
          <p:cNvSpPr/>
          <p:nvPr userDrawn="1"/>
        </p:nvSpPr>
        <p:spPr>
          <a:xfrm>
            <a:off x="1612056" y="2291644"/>
            <a:ext cx="1661723" cy="7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5856057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bg>
      <p:bgPr>
        <a:gradFill>
          <a:gsLst>
            <a:gs pos="12000">
              <a:schemeClr val="bg1"/>
            </a:gs>
            <a:gs pos="97861">
              <a:schemeClr val="bg1">
                <a:lumMod val="88000"/>
              </a:schemeClr>
            </a:gs>
            <a:gs pos="5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5" name="Title Placeholder 12">
            <a:extLst>
              <a:ext uri="{FF2B5EF4-FFF2-40B4-BE49-F238E27FC236}">
                <a16:creationId xmlns:a16="http://schemas.microsoft.com/office/drawing/2014/main" id="{916F9D77-372C-114F-8757-9983FB992586}"/>
              </a:ext>
            </a:extLst>
          </p:cNvPr>
          <p:cNvSpPr>
            <a:spLocks noGrp="1"/>
          </p:cNvSpPr>
          <p:nvPr>
            <p:ph type="title" hasCustomPrompt="1"/>
          </p:nvPr>
        </p:nvSpPr>
        <p:spPr>
          <a:xfrm>
            <a:off x="1612055" y="2544843"/>
            <a:ext cx="8967891" cy="1181863"/>
          </a:xfrm>
          <a:prstGeom prst="rect">
            <a:avLst/>
          </a:prstGeom>
        </p:spPr>
        <p:txBody>
          <a:bodyPr vert="horz" wrap="square" lIns="0" tIns="0" rIns="0" bIns="0" rtlCol="0" anchor="t" anchorCtr="0">
            <a:spAutoFit/>
          </a:bodyPr>
          <a:lstStyle>
            <a:lvl1pPr>
              <a:defRPr sz="4267" b="1">
                <a:solidFill>
                  <a:schemeClr val="tx1"/>
                </a:solidFill>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r>
              <a:rPr lang="en-US" dirty="0"/>
              <a:t> </a:t>
            </a:r>
            <a:r>
              <a:rPr lang="en-US" dirty="0" err="1"/>
              <a:t>adipisicing</a:t>
            </a:r>
            <a:endParaRPr lang="en-US" dirty="0"/>
          </a:p>
        </p:txBody>
      </p:sp>
      <p:sp>
        <p:nvSpPr>
          <p:cNvPr id="7" name="Rectangle 6">
            <a:extLst>
              <a:ext uri="{FF2B5EF4-FFF2-40B4-BE49-F238E27FC236}">
                <a16:creationId xmlns:a16="http://schemas.microsoft.com/office/drawing/2014/main" id="{872325A2-9CE2-3547-B3D0-EDFE59959C27}"/>
              </a:ext>
            </a:extLst>
          </p:cNvPr>
          <p:cNvSpPr/>
          <p:nvPr userDrawn="1"/>
        </p:nvSpPr>
        <p:spPr>
          <a:xfrm>
            <a:off x="1612056" y="2291644"/>
            <a:ext cx="1661723" cy="772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3308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4D5046A-9167-1A47-9CF6-67E07814D8B7}"/>
              </a:ext>
            </a:extLst>
          </p:cNvPr>
          <p:cNvSpPr/>
          <p:nvPr userDrawn="1"/>
        </p:nvSpPr>
        <p:spPr>
          <a:xfrm>
            <a:off x="6829358" y="1050581"/>
            <a:ext cx="1125767" cy="91617"/>
          </a:xfrm>
          <a:prstGeom prst="rect">
            <a:avLst/>
          </a:prstGeom>
          <a:solidFill>
            <a:srgbClr val="AA182C"/>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7" name="Text Placeholder 2">
            <a:extLst>
              <a:ext uri="{FF2B5EF4-FFF2-40B4-BE49-F238E27FC236}">
                <a16:creationId xmlns:a16="http://schemas.microsoft.com/office/drawing/2014/main" id="{2279DBB6-17E5-FE4E-9A68-C662DD068E50}"/>
              </a:ext>
            </a:extLst>
          </p:cNvPr>
          <p:cNvSpPr>
            <a:spLocks noGrp="1"/>
          </p:cNvSpPr>
          <p:nvPr>
            <p:ph type="body" sz="quarter" idx="10" hasCustomPrompt="1"/>
          </p:nvPr>
        </p:nvSpPr>
        <p:spPr>
          <a:xfrm>
            <a:off x="6691853" y="1307202"/>
            <a:ext cx="5060135" cy="1647015"/>
          </a:xfrm>
          <a:prstGeom prst="rect">
            <a:avLst/>
          </a:prstGeom>
        </p:spPr>
        <p:txBody>
          <a:bodyPr/>
          <a:lstStyle>
            <a:lvl1pPr marL="0" marR="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kumimoji="0" lang="en-US" sz="4267"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Lorem Ipsum Dolor Sit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Amet</a:t>
            </a:r>
            <a: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t> </a:t>
            </a: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Consectetur</a:t>
            </a:r>
            <a:br>
              <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rPr>
            </a:br>
            <a:r>
              <a:rPr kumimoji="0" lang="en-US" sz="3733" b="1" i="0" u="none" strike="noStrike" kern="1200" cap="none" spc="0" normalizeH="0" baseline="0" noProof="0" dirty="0" err="1">
                <a:ln>
                  <a:noFill/>
                </a:ln>
                <a:solidFill>
                  <a:srgbClr val="000000"/>
                </a:solidFill>
                <a:effectLst/>
                <a:uLnTx/>
                <a:uFillTx/>
                <a:latin typeface="Arial" panose="020B0604020202020204" pitchFamily="34" charset="0"/>
                <a:ea typeface="+mj-ea"/>
                <a:cs typeface="Arial" panose="020B0604020202020204" pitchFamily="34" charset="0"/>
              </a:rPr>
              <a:t>Adipisicing</a:t>
            </a:r>
            <a:endParaRPr kumimoji="0" lang="en-US" sz="3733" b="1" i="0" u="none" strike="noStrike" kern="1200" cap="none" spc="0" normalizeH="0" baseline="0" noProof="0" dirty="0">
              <a:ln>
                <a:noFill/>
              </a:ln>
              <a:solidFill>
                <a:srgbClr val="000000"/>
              </a:solidFill>
              <a:effectLst/>
              <a:uLnTx/>
              <a:uFillTx/>
              <a:latin typeface="Arial" panose="020B0604020202020204" pitchFamily="34" charset="0"/>
              <a:ea typeface="+mj-ea"/>
              <a:cs typeface="Arial" panose="020B0604020202020204" pitchFamily="34" charset="0"/>
            </a:endParaRPr>
          </a:p>
        </p:txBody>
      </p:sp>
      <p:sp>
        <p:nvSpPr>
          <p:cNvPr id="8" name="Text Placeholder 2">
            <a:extLst>
              <a:ext uri="{FF2B5EF4-FFF2-40B4-BE49-F238E27FC236}">
                <a16:creationId xmlns:a16="http://schemas.microsoft.com/office/drawing/2014/main" id="{E43ECC0F-F7E1-8C4E-9F7F-B06C17281E55}"/>
              </a:ext>
            </a:extLst>
          </p:cNvPr>
          <p:cNvSpPr>
            <a:spLocks noGrp="1"/>
          </p:cNvSpPr>
          <p:nvPr>
            <p:ph type="body" sz="quarter" idx="22" hasCustomPrompt="1"/>
          </p:nvPr>
        </p:nvSpPr>
        <p:spPr>
          <a:xfrm>
            <a:off x="6829357" y="3119220"/>
            <a:ext cx="4216596" cy="287259"/>
          </a:xfrm>
          <a:prstGeom prst="rect">
            <a:avLst/>
          </a:prstGeom>
        </p:spPr>
        <p:txBody>
          <a:bodyPr wrap="square" lIns="0" tIns="0" rIns="0" bIns="0">
            <a:spAutoFit/>
          </a:bodyPr>
          <a:lstStyle>
            <a:lvl1pPr marL="0" indent="0">
              <a:lnSpc>
                <a:spcPct val="100000"/>
              </a:lnSpc>
              <a:spcBef>
                <a:spcPts val="133"/>
              </a:spcBef>
              <a:buNone/>
              <a:defRPr sz="1867">
                <a:latin typeface="Arial" panose="020B0604020202020204" pitchFamily="34" charset="0"/>
                <a:cs typeface="Arial" panose="020B0604020202020204" pitchFamily="34" charset="0"/>
              </a:defRPr>
            </a:lvl1pPr>
            <a:lvl2pPr marL="609585" indent="0">
              <a:buNone/>
              <a:defRPr sz="4667"/>
            </a:lvl2pPr>
            <a:lvl3pPr marL="1219170" indent="0">
              <a:buNone/>
              <a:defRPr sz="4667"/>
            </a:lvl3pPr>
            <a:lvl4pPr marL="1828754" indent="0">
              <a:buNone/>
              <a:defRPr sz="4667"/>
            </a:lvl4pPr>
            <a:lvl5pPr marL="2438339" indent="0">
              <a:buNone/>
              <a:defRPr sz="4667"/>
            </a:lvl5pPr>
          </a:lstStyle>
          <a:p>
            <a:pPr lvl="0"/>
            <a:r>
              <a:rPr lang="en-US" dirty="0"/>
              <a:t>Lorem Ipsum Dolor</a:t>
            </a:r>
          </a:p>
        </p:txBody>
      </p:sp>
    </p:spTree>
    <p:extLst>
      <p:ext uri="{BB962C8B-B14F-4D97-AF65-F5344CB8AC3E}">
        <p14:creationId xmlns:p14="http://schemas.microsoft.com/office/powerpoint/2010/main" val="36520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2" name="Text Placeholder 7">
            <a:extLst>
              <a:ext uri="{FF2B5EF4-FFF2-40B4-BE49-F238E27FC236}">
                <a16:creationId xmlns:a16="http://schemas.microsoft.com/office/drawing/2014/main" id="{EB29FA12-D62D-97BE-A8EF-66F69490DDCB}"/>
              </a:ext>
            </a:extLst>
          </p:cNvPr>
          <p:cNvSpPr>
            <a:spLocks noGrp="1"/>
          </p:cNvSpPr>
          <p:nvPr>
            <p:ph type="body" sz="quarter" idx="24" hasCustomPrompt="1"/>
          </p:nvPr>
        </p:nvSpPr>
        <p:spPr>
          <a:xfrm>
            <a:off x="814140" y="215576"/>
            <a:ext cx="10054167" cy="258233"/>
          </a:xfrm>
          <a:prstGeom prst="rect">
            <a:avLst/>
          </a:prstGeom>
        </p:spPr>
        <p:txBody>
          <a:bodyPr/>
          <a:lstStyle>
            <a:lvl1pPr marL="0" indent="0">
              <a:buNone/>
              <a:defRPr sz="1867" b="1" i="0" cap="all" baseline="0">
                <a:solidFill>
                  <a:schemeClr val="bg1">
                    <a:lumMod val="50000"/>
                  </a:schemeClr>
                </a:solidFill>
                <a:latin typeface="Arial" panose="020B0604020202020204" pitchFamily="34" charset="0"/>
                <a:cs typeface="Arial" panose="020B0604020202020204" pitchFamily="34" charset="0"/>
              </a:defRPr>
            </a:lvl1pPr>
            <a:lvl5pPr marL="2438339" indent="0">
              <a:buNone/>
              <a:defRPr/>
            </a:lvl5pPr>
          </a:lstStyle>
          <a:p>
            <a:r>
              <a:rPr lang="en-US" dirty="0"/>
              <a:t>Diabetes Care Tasks at School</a:t>
            </a:r>
          </a:p>
        </p:txBody>
      </p:sp>
    </p:spTree>
    <p:extLst>
      <p:ext uri="{BB962C8B-B14F-4D97-AF65-F5344CB8AC3E}">
        <p14:creationId xmlns:p14="http://schemas.microsoft.com/office/powerpoint/2010/main" val="3736841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8"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7" y="1905001"/>
            <a:ext cx="32787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Tree>
    <p:extLst>
      <p:ext uri="{BB962C8B-B14F-4D97-AF65-F5344CB8AC3E}">
        <p14:creationId xmlns:p14="http://schemas.microsoft.com/office/powerpoint/2010/main" val="3116940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CEFE84-0B16-7362-89F8-EDFF6BBA79FD}"/>
              </a:ext>
            </a:extLst>
          </p:cNvPr>
          <p:cNvSpPr/>
          <p:nvPr userDrawn="1"/>
        </p:nvSpPr>
        <p:spPr>
          <a:xfrm>
            <a:off x="8553673"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Rectangle 15">
            <a:extLst>
              <a:ext uri="{FF2B5EF4-FFF2-40B4-BE49-F238E27FC236}">
                <a16:creationId xmlns:a16="http://schemas.microsoft.com/office/drawing/2014/main" id="{F694B254-5902-40D8-A65D-C5E77C944B9E}"/>
              </a:ext>
            </a:extLst>
          </p:cNvPr>
          <p:cNvSpPr/>
          <p:nvPr userDrawn="1"/>
        </p:nvSpPr>
        <p:spPr>
          <a:xfrm>
            <a:off x="912250"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3459391"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6006532" y="1905001"/>
            <a:ext cx="2432051" cy="3870504"/>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028725"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028725"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3588974"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3588974"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6141131"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6141131"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5"/>
            <a:ext cx="10366813" cy="517064"/>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endParaRPr lang="en-US" dirty="0"/>
          </a:p>
        </p:txBody>
      </p:sp>
      <p:sp>
        <p:nvSpPr>
          <p:cNvPr id="3" name="Text Placeholder 4">
            <a:extLst>
              <a:ext uri="{FF2B5EF4-FFF2-40B4-BE49-F238E27FC236}">
                <a16:creationId xmlns:a16="http://schemas.microsoft.com/office/drawing/2014/main" id="{642B7FD3-25CB-5BBA-7AD2-060D77D4034A}"/>
              </a:ext>
            </a:extLst>
          </p:cNvPr>
          <p:cNvSpPr>
            <a:spLocks noGrp="1"/>
          </p:cNvSpPr>
          <p:nvPr>
            <p:ph type="body" sz="quarter" idx="32" hasCustomPrompt="1"/>
          </p:nvPr>
        </p:nvSpPr>
        <p:spPr>
          <a:xfrm>
            <a:off x="8673938" y="2122901"/>
            <a:ext cx="2177482"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 name="Text Placeholder 4">
            <a:extLst>
              <a:ext uri="{FF2B5EF4-FFF2-40B4-BE49-F238E27FC236}">
                <a16:creationId xmlns:a16="http://schemas.microsoft.com/office/drawing/2014/main" id="{6B78C738-8C0F-F291-F883-03A3156B44F8}"/>
              </a:ext>
            </a:extLst>
          </p:cNvPr>
          <p:cNvSpPr>
            <a:spLocks noGrp="1"/>
          </p:cNvSpPr>
          <p:nvPr>
            <p:ph type="body" sz="quarter" idx="33" hasCustomPrompt="1"/>
          </p:nvPr>
        </p:nvSpPr>
        <p:spPr>
          <a:xfrm>
            <a:off x="8673938" y="3409834"/>
            <a:ext cx="2177482"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Tree>
    <p:extLst>
      <p:ext uri="{BB962C8B-B14F-4D97-AF65-F5344CB8AC3E}">
        <p14:creationId xmlns:p14="http://schemas.microsoft.com/office/powerpoint/2010/main" val="76500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19"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0"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45698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8227449" y="2376238"/>
            <a:ext cx="3436649"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4829227"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4829227"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4829229"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8449120" y="2778073"/>
            <a:ext cx="2888184"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8449121" y="4005534"/>
            <a:ext cx="2888183"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8449122" y="2586849"/>
            <a:ext cx="1125767"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5723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50" y="2376238"/>
            <a:ext cx="2467054"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19" y="2778073"/>
            <a:ext cx="2073329"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005534"/>
            <a:ext cx="2073328"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
        <p:nvSpPr>
          <p:cNvPr id="14" name="Rectangle 13">
            <a:extLst>
              <a:ext uri="{FF2B5EF4-FFF2-40B4-BE49-F238E27FC236}">
                <a16:creationId xmlns:a16="http://schemas.microsoft.com/office/drawing/2014/main" id="{EBFED695-E14E-3543-B8E3-ED58599F463B}"/>
              </a:ext>
            </a:extLst>
          </p:cNvPr>
          <p:cNvSpPr/>
          <p:nvPr userDrawn="1"/>
        </p:nvSpPr>
        <p:spPr>
          <a:xfrm>
            <a:off x="1133921" y="2586849"/>
            <a:ext cx="808150"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58D1DAD5-69F7-2648-B222-C2D7F36CE77F}"/>
              </a:ext>
            </a:extLst>
          </p:cNvPr>
          <p:cNvSpPr/>
          <p:nvPr userDrawn="1"/>
        </p:nvSpPr>
        <p:spPr>
          <a:xfrm>
            <a:off x="3655450" y="2376238"/>
            <a:ext cx="2467054"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Rectangle 37">
            <a:extLst>
              <a:ext uri="{FF2B5EF4-FFF2-40B4-BE49-F238E27FC236}">
                <a16:creationId xmlns:a16="http://schemas.microsoft.com/office/drawing/2014/main" id="{2F497746-9332-FC42-B692-1B6AF8AE4ED7}"/>
              </a:ext>
            </a:extLst>
          </p:cNvPr>
          <p:cNvSpPr/>
          <p:nvPr userDrawn="1"/>
        </p:nvSpPr>
        <p:spPr>
          <a:xfrm>
            <a:off x="6398650" y="2376238"/>
            <a:ext cx="2467054"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9" name="Text Placeholder 4">
            <a:extLst>
              <a:ext uri="{FF2B5EF4-FFF2-40B4-BE49-F238E27FC236}">
                <a16:creationId xmlns:a16="http://schemas.microsoft.com/office/drawing/2014/main" id="{BD643B76-28CA-FE40-891C-95FF7EAD35A1}"/>
              </a:ext>
            </a:extLst>
          </p:cNvPr>
          <p:cNvSpPr>
            <a:spLocks noGrp="1"/>
          </p:cNvSpPr>
          <p:nvPr>
            <p:ph type="body" sz="quarter" idx="28" hasCustomPrompt="1"/>
          </p:nvPr>
        </p:nvSpPr>
        <p:spPr>
          <a:xfrm>
            <a:off x="3914827" y="2778073"/>
            <a:ext cx="2073329"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0" name="Text Placeholder 4">
            <a:extLst>
              <a:ext uri="{FF2B5EF4-FFF2-40B4-BE49-F238E27FC236}">
                <a16:creationId xmlns:a16="http://schemas.microsoft.com/office/drawing/2014/main" id="{92B20E4A-CDD9-FB42-BB7A-4A01AD1FF055}"/>
              </a:ext>
            </a:extLst>
          </p:cNvPr>
          <p:cNvSpPr>
            <a:spLocks noGrp="1"/>
          </p:cNvSpPr>
          <p:nvPr>
            <p:ph type="body" sz="quarter" idx="29" hasCustomPrompt="1"/>
          </p:nvPr>
        </p:nvSpPr>
        <p:spPr>
          <a:xfrm>
            <a:off x="3914828" y="4005534"/>
            <a:ext cx="2073328"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1" name="Rectangle 40">
            <a:extLst>
              <a:ext uri="{FF2B5EF4-FFF2-40B4-BE49-F238E27FC236}">
                <a16:creationId xmlns:a16="http://schemas.microsoft.com/office/drawing/2014/main" id="{CC0A044D-DC9B-B34C-9EB8-2062C290FFAF}"/>
              </a:ext>
            </a:extLst>
          </p:cNvPr>
          <p:cNvSpPr/>
          <p:nvPr userDrawn="1"/>
        </p:nvSpPr>
        <p:spPr>
          <a:xfrm>
            <a:off x="3914830" y="2586849"/>
            <a:ext cx="808150"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42" name="Text Placeholder 4">
            <a:extLst>
              <a:ext uri="{FF2B5EF4-FFF2-40B4-BE49-F238E27FC236}">
                <a16:creationId xmlns:a16="http://schemas.microsoft.com/office/drawing/2014/main" id="{58C2763F-5CD5-A848-BE93-42A6729EDA90}"/>
              </a:ext>
            </a:extLst>
          </p:cNvPr>
          <p:cNvSpPr>
            <a:spLocks noGrp="1"/>
          </p:cNvSpPr>
          <p:nvPr>
            <p:ph type="body" sz="quarter" idx="30" hasCustomPrompt="1"/>
          </p:nvPr>
        </p:nvSpPr>
        <p:spPr>
          <a:xfrm>
            <a:off x="6620320" y="2778073"/>
            <a:ext cx="2073329"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3" name="Text Placeholder 4">
            <a:extLst>
              <a:ext uri="{FF2B5EF4-FFF2-40B4-BE49-F238E27FC236}">
                <a16:creationId xmlns:a16="http://schemas.microsoft.com/office/drawing/2014/main" id="{48039A62-AA9A-E448-AC35-604DB69FF6ED}"/>
              </a:ext>
            </a:extLst>
          </p:cNvPr>
          <p:cNvSpPr>
            <a:spLocks noGrp="1"/>
          </p:cNvSpPr>
          <p:nvPr>
            <p:ph type="body" sz="quarter" idx="31" hasCustomPrompt="1"/>
          </p:nvPr>
        </p:nvSpPr>
        <p:spPr>
          <a:xfrm>
            <a:off x="6620322" y="4005534"/>
            <a:ext cx="2073328"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44" name="Rectangle 43">
            <a:extLst>
              <a:ext uri="{FF2B5EF4-FFF2-40B4-BE49-F238E27FC236}">
                <a16:creationId xmlns:a16="http://schemas.microsoft.com/office/drawing/2014/main" id="{2A51A495-A5D3-4F4D-A5E2-3EF4020BC610}"/>
              </a:ext>
            </a:extLst>
          </p:cNvPr>
          <p:cNvSpPr/>
          <p:nvPr userDrawn="1"/>
        </p:nvSpPr>
        <p:spPr>
          <a:xfrm>
            <a:off x="6620323" y="2586849"/>
            <a:ext cx="808150"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91A53B31-6125-7E27-C57D-2E16298D9712}"/>
              </a:ext>
            </a:extLst>
          </p:cNvPr>
          <p:cNvSpPr/>
          <p:nvPr userDrawn="1"/>
        </p:nvSpPr>
        <p:spPr>
          <a:xfrm>
            <a:off x="9141850" y="2376238"/>
            <a:ext cx="2467054" cy="3532193"/>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 name="Text Placeholder 4">
            <a:extLst>
              <a:ext uri="{FF2B5EF4-FFF2-40B4-BE49-F238E27FC236}">
                <a16:creationId xmlns:a16="http://schemas.microsoft.com/office/drawing/2014/main" id="{998FF6E8-6960-2C40-EA51-C8A655AA1F21}"/>
              </a:ext>
            </a:extLst>
          </p:cNvPr>
          <p:cNvSpPr>
            <a:spLocks noGrp="1"/>
          </p:cNvSpPr>
          <p:nvPr>
            <p:ph type="body" sz="quarter" idx="32" hasCustomPrompt="1"/>
          </p:nvPr>
        </p:nvSpPr>
        <p:spPr>
          <a:xfrm>
            <a:off x="9363520" y="2778073"/>
            <a:ext cx="2073329" cy="840316"/>
          </a:xfrm>
          <a:prstGeom prst="rect">
            <a:avLst/>
          </a:prstGeom>
        </p:spPr>
        <p:txBody>
          <a:bodyPr/>
          <a:lstStyle>
            <a:lvl1pPr marL="0" indent="0">
              <a:buNone/>
              <a:defRPr sz="2667" b="1" i="0">
                <a:solidFill>
                  <a:schemeClr val="bg1"/>
                </a:solidFill>
                <a:latin typeface="Arial" panose="020B0604020202020204" pitchFamily="34" charset="0"/>
                <a:cs typeface="Arial" panose="020B0604020202020204" pitchFamily="34" charset="0"/>
              </a:defRPr>
            </a:lvl1pPr>
          </a:lstStyle>
          <a:p>
            <a:pPr lvl="0"/>
            <a:r>
              <a:rPr lang="en-US" dirty="0"/>
              <a:t>CURRENT FRAME</a:t>
            </a:r>
          </a:p>
        </p:txBody>
      </p:sp>
      <p:sp>
        <p:nvSpPr>
          <p:cNvPr id="4" name="Text Placeholder 4">
            <a:extLst>
              <a:ext uri="{FF2B5EF4-FFF2-40B4-BE49-F238E27FC236}">
                <a16:creationId xmlns:a16="http://schemas.microsoft.com/office/drawing/2014/main" id="{01950FE5-9A86-61FF-E8CF-420E2E254C5D}"/>
              </a:ext>
            </a:extLst>
          </p:cNvPr>
          <p:cNvSpPr>
            <a:spLocks noGrp="1"/>
          </p:cNvSpPr>
          <p:nvPr>
            <p:ph type="body" sz="quarter" idx="33" hasCustomPrompt="1"/>
          </p:nvPr>
        </p:nvSpPr>
        <p:spPr>
          <a:xfrm>
            <a:off x="9363522" y="4005534"/>
            <a:ext cx="2073328" cy="840316"/>
          </a:xfrm>
          <a:prstGeom prst="rect">
            <a:avLst/>
          </a:prstGeom>
        </p:spPr>
        <p:txBody>
          <a:bodyPr/>
          <a:lstStyle>
            <a:lvl1pPr marL="0" indent="0">
              <a:buNone/>
              <a:defRPr sz="2133" b="0" i="0">
                <a:solidFill>
                  <a:schemeClr val="bg1"/>
                </a:solidFill>
                <a:latin typeface="Arial" panose="020B0604020202020204" pitchFamily="34" charset="0"/>
                <a:cs typeface="Arial" panose="020B0604020202020204" pitchFamily="34" charset="0"/>
              </a:defRPr>
            </a:lvl1pPr>
          </a:lstStyle>
          <a:p>
            <a:pPr lvl="0"/>
            <a:r>
              <a:rPr lang="en-US" dirty="0"/>
              <a:t>Lorem ipsum</a:t>
            </a:r>
          </a:p>
        </p:txBody>
      </p:sp>
      <p:sp>
        <p:nvSpPr>
          <p:cNvPr id="5" name="Rectangle 4">
            <a:extLst>
              <a:ext uri="{FF2B5EF4-FFF2-40B4-BE49-F238E27FC236}">
                <a16:creationId xmlns:a16="http://schemas.microsoft.com/office/drawing/2014/main" id="{B7069120-3717-9833-C501-F4CF0C50E78B}"/>
              </a:ext>
            </a:extLst>
          </p:cNvPr>
          <p:cNvSpPr/>
          <p:nvPr userDrawn="1"/>
        </p:nvSpPr>
        <p:spPr>
          <a:xfrm>
            <a:off x="9363523" y="2586849"/>
            <a:ext cx="808150" cy="91617"/>
          </a:xfrm>
          <a:prstGeom prst="rect">
            <a:avLst/>
          </a:prstGeom>
          <a:solidFill>
            <a:schemeClr val="bg1"/>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276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694B254-5902-40D8-A65D-C5E77C944B9E}"/>
              </a:ext>
            </a:extLst>
          </p:cNvPr>
          <p:cNvSpPr/>
          <p:nvPr userDrawn="1"/>
        </p:nvSpPr>
        <p:spPr>
          <a:xfrm>
            <a:off x="91224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Rectangle 16">
            <a:extLst>
              <a:ext uri="{FF2B5EF4-FFF2-40B4-BE49-F238E27FC236}">
                <a16:creationId xmlns:a16="http://schemas.microsoft.com/office/drawing/2014/main" id="{FAE3B889-045F-4C5A-BC67-CADAAB336806}"/>
              </a:ext>
            </a:extLst>
          </p:cNvPr>
          <p:cNvSpPr/>
          <p:nvPr userDrawn="1"/>
        </p:nvSpPr>
        <p:spPr>
          <a:xfrm>
            <a:off x="4657959"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8" name="Rectangle 17">
            <a:extLst>
              <a:ext uri="{FF2B5EF4-FFF2-40B4-BE49-F238E27FC236}">
                <a16:creationId xmlns:a16="http://schemas.microsoft.com/office/drawing/2014/main" id="{33191BF1-0DAB-4751-838F-31C818CACBC0}"/>
              </a:ext>
            </a:extLst>
          </p:cNvPr>
          <p:cNvSpPr/>
          <p:nvPr userDrawn="1"/>
        </p:nvSpPr>
        <p:spPr>
          <a:xfrm>
            <a:off x="8403668" y="2516914"/>
            <a:ext cx="2875395" cy="3258591"/>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Text Placeholder 4">
            <a:extLst>
              <a:ext uri="{FF2B5EF4-FFF2-40B4-BE49-F238E27FC236}">
                <a16:creationId xmlns:a16="http://schemas.microsoft.com/office/drawing/2014/main" id="{0AE4949E-092C-4FEC-920F-E38686FA04ED}"/>
              </a:ext>
            </a:extLst>
          </p:cNvPr>
          <p:cNvSpPr>
            <a:spLocks noGrp="1"/>
          </p:cNvSpPr>
          <p:nvPr>
            <p:ph type="body" sz="quarter" idx="26" hasCustomPrompt="1"/>
          </p:nvPr>
        </p:nvSpPr>
        <p:spPr>
          <a:xfrm>
            <a:off x="113392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0" name="Text Placeholder 4">
            <a:extLst>
              <a:ext uri="{FF2B5EF4-FFF2-40B4-BE49-F238E27FC236}">
                <a16:creationId xmlns:a16="http://schemas.microsoft.com/office/drawing/2014/main" id="{8DB5A669-275B-49BB-9A4C-7BBB69F65D9A}"/>
              </a:ext>
            </a:extLst>
          </p:cNvPr>
          <p:cNvSpPr>
            <a:spLocks noGrp="1"/>
          </p:cNvSpPr>
          <p:nvPr>
            <p:ph type="body" sz="quarter" idx="27" hasCustomPrompt="1"/>
          </p:nvPr>
        </p:nvSpPr>
        <p:spPr>
          <a:xfrm>
            <a:off x="113392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1" name="Text Placeholder 4">
            <a:extLst>
              <a:ext uri="{FF2B5EF4-FFF2-40B4-BE49-F238E27FC236}">
                <a16:creationId xmlns:a16="http://schemas.microsoft.com/office/drawing/2014/main" id="{EB8E5D2D-D1A6-430F-AF0C-2A2492A75DBE}"/>
              </a:ext>
            </a:extLst>
          </p:cNvPr>
          <p:cNvSpPr>
            <a:spLocks noGrp="1"/>
          </p:cNvSpPr>
          <p:nvPr>
            <p:ph type="body" sz="quarter" idx="28" hasCustomPrompt="1"/>
          </p:nvPr>
        </p:nvSpPr>
        <p:spPr>
          <a:xfrm>
            <a:off x="4872800"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2" name="Text Placeholder 4">
            <a:extLst>
              <a:ext uri="{FF2B5EF4-FFF2-40B4-BE49-F238E27FC236}">
                <a16:creationId xmlns:a16="http://schemas.microsoft.com/office/drawing/2014/main" id="{9DF8938F-2F74-4282-B3AE-1FC2A85108A8}"/>
              </a:ext>
            </a:extLst>
          </p:cNvPr>
          <p:cNvSpPr>
            <a:spLocks noGrp="1"/>
          </p:cNvSpPr>
          <p:nvPr>
            <p:ph type="body" sz="quarter" idx="29" hasCustomPrompt="1"/>
          </p:nvPr>
        </p:nvSpPr>
        <p:spPr>
          <a:xfrm>
            <a:off x="4872800"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3" name="Text Placeholder 4">
            <a:extLst>
              <a:ext uri="{FF2B5EF4-FFF2-40B4-BE49-F238E27FC236}">
                <a16:creationId xmlns:a16="http://schemas.microsoft.com/office/drawing/2014/main" id="{02DFBFD1-4085-4EF0-A9B1-57F77FD5C5D4}"/>
              </a:ext>
            </a:extLst>
          </p:cNvPr>
          <p:cNvSpPr>
            <a:spLocks noGrp="1"/>
          </p:cNvSpPr>
          <p:nvPr>
            <p:ph type="body" sz="quarter" idx="30" hasCustomPrompt="1"/>
          </p:nvPr>
        </p:nvSpPr>
        <p:spPr>
          <a:xfrm>
            <a:off x="8625227" y="2859277"/>
            <a:ext cx="2432051" cy="840316"/>
          </a:xfrm>
          <a:prstGeom prst="rect">
            <a:avLst/>
          </a:prstGeom>
        </p:spPr>
        <p:txBody>
          <a:bodyPr/>
          <a:lstStyle>
            <a:lvl1pPr marL="0" indent="0">
              <a:buNone/>
              <a:defRPr sz="2667" b="1" i="0">
                <a:solidFill>
                  <a:schemeClr val="tx1"/>
                </a:solidFill>
                <a:latin typeface="Arial" panose="020B0604020202020204" pitchFamily="34" charset="0"/>
                <a:cs typeface="Arial" panose="020B0604020202020204" pitchFamily="34" charset="0"/>
              </a:defRPr>
            </a:lvl1pPr>
          </a:lstStyle>
          <a:p>
            <a:pPr lvl="0"/>
            <a:r>
              <a:rPr lang="en-US" dirty="0"/>
              <a:t>CURRENT FRAME</a:t>
            </a:r>
          </a:p>
        </p:txBody>
      </p:sp>
      <p:sp>
        <p:nvSpPr>
          <p:cNvPr id="24" name="Text Placeholder 4">
            <a:extLst>
              <a:ext uri="{FF2B5EF4-FFF2-40B4-BE49-F238E27FC236}">
                <a16:creationId xmlns:a16="http://schemas.microsoft.com/office/drawing/2014/main" id="{62DC5B25-12AF-4F44-A3DE-8FDE93430BCC}"/>
              </a:ext>
            </a:extLst>
          </p:cNvPr>
          <p:cNvSpPr>
            <a:spLocks noGrp="1"/>
          </p:cNvSpPr>
          <p:nvPr>
            <p:ph type="body" sz="quarter" idx="31" hasCustomPrompt="1"/>
          </p:nvPr>
        </p:nvSpPr>
        <p:spPr>
          <a:xfrm>
            <a:off x="8625227" y="4146210"/>
            <a:ext cx="2432051" cy="840316"/>
          </a:xfrm>
          <a:prstGeom prst="rect">
            <a:avLst/>
          </a:prstGeom>
        </p:spPr>
        <p:txBody>
          <a:bodyPr/>
          <a:lstStyle>
            <a:lvl1pPr marL="0" indent="0">
              <a:buNone/>
              <a:defRPr sz="2133" b="0" i="0">
                <a:solidFill>
                  <a:schemeClr val="tx1"/>
                </a:solidFill>
                <a:latin typeface="Arial" panose="020B0604020202020204" pitchFamily="34" charset="0"/>
                <a:cs typeface="Arial" panose="020B0604020202020204" pitchFamily="34" charset="0"/>
              </a:defRPr>
            </a:lvl1pPr>
          </a:lstStyle>
          <a:p>
            <a:pPr lvl="0"/>
            <a:r>
              <a:rPr lang="en-US" dirty="0"/>
              <a:t>Lorem ipsum</a:t>
            </a:r>
          </a:p>
        </p:txBody>
      </p:sp>
      <p:sp>
        <p:nvSpPr>
          <p:cNvPr id="25" name="Rectangle 24">
            <a:extLst>
              <a:ext uri="{FF2B5EF4-FFF2-40B4-BE49-F238E27FC236}">
                <a16:creationId xmlns:a16="http://schemas.microsoft.com/office/drawing/2014/main" id="{0228781C-DCCD-4A68-8247-CF08DD07CD90}"/>
              </a:ext>
            </a:extLst>
          </p:cNvPr>
          <p:cNvSpPr/>
          <p:nvPr userDrawn="1"/>
        </p:nvSpPr>
        <p:spPr>
          <a:xfrm>
            <a:off x="912251" y="767485"/>
            <a:ext cx="1125767" cy="91617"/>
          </a:xfrm>
          <a:prstGeom prst="rect">
            <a:avLst/>
          </a:prstGeom>
          <a:solidFill>
            <a:srgbClr val="A619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26" name="Title Placeholder 12">
            <a:extLst>
              <a:ext uri="{FF2B5EF4-FFF2-40B4-BE49-F238E27FC236}">
                <a16:creationId xmlns:a16="http://schemas.microsoft.com/office/drawing/2014/main" id="{21204F1D-AC98-43E7-8654-2AB941ED0735}"/>
              </a:ext>
            </a:extLst>
          </p:cNvPr>
          <p:cNvSpPr>
            <a:spLocks noGrp="1"/>
          </p:cNvSpPr>
          <p:nvPr>
            <p:ph type="title" hasCustomPrompt="1"/>
          </p:nvPr>
        </p:nvSpPr>
        <p:spPr>
          <a:xfrm>
            <a:off x="912250" y="1053866"/>
            <a:ext cx="10366813" cy="1034129"/>
          </a:xfrm>
          <a:prstGeom prst="rect">
            <a:avLst/>
          </a:prstGeom>
        </p:spPr>
        <p:txBody>
          <a:bodyPr vert="horz" wrap="square" lIns="0" tIns="0" rIns="0" bIns="0" rtlCol="0" anchor="t" anchorCtr="0">
            <a:spAutoFit/>
          </a:bodyPr>
          <a:lstStyle>
            <a:lvl1pPr>
              <a:defRPr sz="3733" b="1">
                <a:latin typeface="Arial" panose="020B0604020202020204" pitchFamily="34" charset="0"/>
                <a:cs typeface="Arial" panose="020B0604020202020204" pitchFamily="34" charset="0"/>
              </a:defRPr>
            </a:lvl1pPr>
          </a:lstStyle>
          <a:p>
            <a:pPr lvl="0"/>
            <a:r>
              <a:rPr lang="en-US" dirty="0"/>
              <a:t>Lorem ipsum dolor sit </a:t>
            </a:r>
            <a:r>
              <a:rPr lang="en-US" dirty="0" err="1"/>
              <a:t>amet</a:t>
            </a:r>
            <a:r>
              <a:rPr lang="en-US" dirty="0"/>
              <a:t> </a:t>
            </a:r>
            <a:r>
              <a:rPr lang="en-US" dirty="0" err="1"/>
              <a:t>consectetur</a:t>
            </a:r>
            <a:br>
              <a:rPr lang="en-US" dirty="0"/>
            </a:br>
            <a:r>
              <a:rPr lang="en-US" dirty="0" err="1"/>
              <a:t>adipisicing</a:t>
            </a:r>
            <a:endParaRPr lang="en-US" dirty="0"/>
          </a:p>
        </p:txBody>
      </p:sp>
    </p:spTree>
    <p:extLst>
      <p:ext uri="{BB962C8B-B14F-4D97-AF65-F5344CB8AC3E}">
        <p14:creationId xmlns:p14="http://schemas.microsoft.com/office/powerpoint/2010/main" val="15247514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5.emf"/><Relationship Id="rId2" Type="http://schemas.openxmlformats.org/officeDocument/2006/relationships/slideLayout" Target="../slideLayouts/slideLayout4.xml"/><Relationship Id="rId16"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5.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4" name="Picture 3" descr="A group of people posing for a photo&#10;&#10;Description automatically generated with low confidence">
            <a:extLst>
              <a:ext uri="{FF2B5EF4-FFF2-40B4-BE49-F238E27FC236}">
                <a16:creationId xmlns:a16="http://schemas.microsoft.com/office/drawing/2014/main" id="{862F3A9B-5CE2-723D-9E5A-4A2C5B54FAA1}"/>
              </a:ext>
            </a:extLst>
          </p:cNvPr>
          <p:cNvPicPr>
            <a:picLocks noChangeAspect="1"/>
          </p:cNvPicPr>
          <p:nvPr userDrawn="1"/>
        </p:nvPicPr>
        <p:blipFill rotWithShape="1">
          <a:blip r:embed="rId3"/>
          <a:srcRect t="11103" r="17496" b="19284"/>
          <a:stretch/>
        </p:blipFill>
        <p:spPr>
          <a:xfrm>
            <a:off x="0" y="0"/>
            <a:ext cx="12192000" cy="6858000"/>
          </a:xfrm>
          <a:prstGeom prst="rect">
            <a:avLst/>
          </a:prstGeom>
        </p:spPr>
      </p:pic>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540497"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98E97277-0798-4C6E-6EC0-DF2AA968BB92}"/>
              </a:ext>
            </a:extLst>
          </p:cNvPr>
          <p:cNvPicPr>
            <a:picLocks noChangeAspect="1"/>
          </p:cNvPicPr>
          <p:nvPr userDrawn="1"/>
        </p:nvPicPr>
        <p:blipFill>
          <a:blip r:embed="rId4"/>
          <a:stretch>
            <a:fillRect/>
          </a:stretch>
        </p:blipFill>
        <p:spPr>
          <a:xfrm>
            <a:off x="1750354" y="5165565"/>
            <a:ext cx="2949785" cy="1124606"/>
          </a:xfrm>
          <a:prstGeom prst="rect">
            <a:avLst/>
          </a:prstGeom>
        </p:spPr>
      </p:pic>
    </p:spTree>
    <p:extLst>
      <p:ext uri="{BB962C8B-B14F-4D97-AF65-F5344CB8AC3E}">
        <p14:creationId xmlns:p14="http://schemas.microsoft.com/office/powerpoint/2010/main" val="2129335569"/>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5C7A4A-F37A-8747-AFFA-CAE8BB8018B0}"/>
              </a:ext>
            </a:extLst>
          </p:cNvPr>
          <p:cNvPicPr>
            <a:picLocks noChangeAspect="1" noChangeArrowheads="1"/>
          </p:cNvPicPr>
          <p:nvPr userDrawn="1"/>
        </p:nvPicPr>
        <p:blipFill>
          <a:blip r:embed="rId3"/>
          <a:srcRect/>
          <a:stretch/>
        </p:blipFill>
        <p:spPr bwMode="auto">
          <a:xfrm>
            <a:off x="10522005" y="6024035"/>
            <a:ext cx="1116052" cy="46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980122"/>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0BC3BCCE-CA9E-401B-B760-FC5084F9EADF}"/>
              </a:ext>
            </a:extLst>
          </p:cNvPr>
          <p:cNvSpPr txBox="1"/>
          <p:nvPr userDrawn="1"/>
        </p:nvSpPr>
        <p:spPr>
          <a:xfrm>
            <a:off x="1101858" y="6246229"/>
            <a:ext cx="9228093" cy="256545"/>
          </a:xfrm>
          <a:prstGeom prst="rect">
            <a:avLst/>
          </a:prstGeom>
          <a:noFill/>
        </p:spPr>
        <p:txBody>
          <a:bodyPr wrap="square">
            <a:spAutoFit/>
          </a:bodyPr>
          <a:lstStyle/>
          <a:p>
            <a:pPr algn="r" defTabSz="1219170" fontAlgn="base">
              <a:spcBef>
                <a:spcPct val="0"/>
              </a:spcBef>
              <a:spcAft>
                <a:spcPct val="0"/>
              </a:spcAft>
              <a:defRPr/>
            </a:pPr>
            <a:r>
              <a:rPr lang="en-US" sz="1067" b="1" i="0">
                <a:solidFill>
                  <a:schemeClr val="tx1">
                    <a:lumMod val="50000"/>
                    <a:lumOff val="50000"/>
                  </a:schemeClr>
                </a:solidFill>
                <a:latin typeface="Arial"/>
                <a:ea typeface="ＭＳ Ｐゴシック"/>
                <a:cs typeface="Arial"/>
              </a:rPr>
              <a:t>|  </a:t>
            </a:r>
            <a:fld id="{DE87642C-B7C1-4B57-8C95-0170592CB734}" type="slidenum">
              <a:rPr lang="en-US" sz="1067" b="1" i="0" smtClean="0">
                <a:solidFill>
                  <a:schemeClr val="tx1">
                    <a:lumMod val="50000"/>
                    <a:lumOff val="50000"/>
                  </a:schemeClr>
                </a:solidFill>
                <a:latin typeface="Arial"/>
                <a:ea typeface="ＭＳ Ｐゴシック"/>
                <a:cs typeface="Arial"/>
              </a:rPr>
              <a:pPr algn="r" defTabSz="1219170" fontAlgn="base">
                <a:spcBef>
                  <a:spcPct val="0"/>
                </a:spcBef>
                <a:spcAft>
                  <a:spcPct val="0"/>
                </a:spcAft>
                <a:defRPr/>
              </a:pPr>
              <a:t>‹#›</a:t>
            </a:fld>
            <a:endParaRPr lang="en-US" sz="1067" b="1">
              <a:solidFill>
                <a:schemeClr val="tx1">
                  <a:lumMod val="50000"/>
                  <a:lumOff val="50000"/>
                </a:schemeClr>
              </a:solidFill>
              <a:latin typeface="Arial"/>
              <a:ea typeface="ＭＳ Ｐゴシック"/>
              <a:cs typeface="Arial"/>
            </a:endParaRPr>
          </a:p>
        </p:txBody>
      </p:sp>
      <p:sp>
        <p:nvSpPr>
          <p:cNvPr id="2" name="Text Placeholder 7">
            <a:extLst>
              <a:ext uri="{FF2B5EF4-FFF2-40B4-BE49-F238E27FC236}">
                <a16:creationId xmlns:a16="http://schemas.microsoft.com/office/drawing/2014/main" id="{A74708DD-DA0C-1F2A-689C-8CEF299D9985}"/>
              </a:ext>
            </a:extLst>
          </p:cNvPr>
          <p:cNvSpPr txBox="1">
            <a:spLocks/>
          </p:cNvSpPr>
          <p:nvPr userDrawn="1"/>
        </p:nvSpPr>
        <p:spPr>
          <a:xfrm>
            <a:off x="123260" y="215576"/>
            <a:ext cx="10054167" cy="258233"/>
          </a:xfrm>
          <a:prstGeom prst="rect">
            <a:avLst/>
          </a:prstGeom>
        </p:spPr>
        <p:txBody>
          <a:bodyPr/>
          <a:lstStyle>
            <a:lvl1pPr marL="0" indent="0" algn="l" defTabSz="1219170" rtl="0" eaLnBrk="1" latinLnBrk="0" hangingPunct="1">
              <a:lnSpc>
                <a:spcPct val="90000"/>
              </a:lnSpc>
              <a:spcBef>
                <a:spcPts val="1333"/>
              </a:spcBef>
              <a:buFont typeface="Arial" panose="020B0604020202020204" pitchFamily="34" charset="0"/>
              <a:buNone/>
              <a:defRPr sz="1867" b="1" i="0" kern="1200" cap="all" baseline="0">
                <a:solidFill>
                  <a:schemeClr val="bg1">
                    <a:lumMod val="50000"/>
                  </a:schemeClr>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438339" indent="0" algn="l" defTabSz="1219170" rtl="0" eaLnBrk="1" latinLnBrk="0" hangingPunct="1">
              <a:lnSpc>
                <a:spcPct val="90000"/>
              </a:lnSpc>
              <a:spcBef>
                <a:spcPts val="667"/>
              </a:spcBef>
              <a:buFont typeface="Arial" panose="020B0604020202020204" pitchFamily="34" charset="0"/>
              <a:buNone/>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dirty="0"/>
              <a:t>Diabetes Care Tasks at School</a:t>
            </a:r>
          </a:p>
        </p:txBody>
      </p:sp>
      <p:pic>
        <p:nvPicPr>
          <p:cNvPr id="3" name="Picture 2">
            <a:extLst>
              <a:ext uri="{FF2B5EF4-FFF2-40B4-BE49-F238E27FC236}">
                <a16:creationId xmlns:a16="http://schemas.microsoft.com/office/drawing/2014/main" id="{4BA60AFF-9D6B-D644-A26B-A2FD85CC0ABC}"/>
              </a:ext>
            </a:extLst>
          </p:cNvPr>
          <p:cNvPicPr>
            <a:picLocks noChangeAspect="1"/>
          </p:cNvPicPr>
          <p:nvPr userDrawn="1"/>
        </p:nvPicPr>
        <p:blipFill>
          <a:blip r:embed="rId17"/>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3272105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97" r:id="rId4"/>
    <p:sldLayoutId id="2147483676" r:id="rId5"/>
    <p:sldLayoutId id="2147483698" r:id="rId6"/>
    <p:sldLayoutId id="2147483677" r:id="rId7"/>
    <p:sldLayoutId id="2147483678" r:id="rId8"/>
    <p:sldLayoutId id="2147483679" r:id="rId9"/>
    <p:sldLayoutId id="2147483680" r:id="rId10"/>
    <p:sldLayoutId id="2147483681" r:id="rId11"/>
    <p:sldLayoutId id="2147483682" r:id="rId12"/>
    <p:sldLayoutId id="2147483683" r:id="rId13"/>
    <p:sldLayoutId id="2147483685" r:id="rId14"/>
    <p:sldLayoutId id="2147483692" r:id="rId15"/>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2000">
              <a:schemeClr val="bg1"/>
            </a:gs>
            <a:gs pos="97861">
              <a:schemeClr val="bg1">
                <a:lumMod val="88000"/>
              </a:schemeClr>
            </a:gs>
            <a:gs pos="5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4" name="Rectangle 20">
            <a:extLst>
              <a:ext uri="{FF2B5EF4-FFF2-40B4-BE49-F238E27FC236}">
                <a16:creationId xmlns:a16="http://schemas.microsoft.com/office/drawing/2014/main" id="{BBB96F37-5B54-4222-B586-30EBFBCF7814}"/>
              </a:ext>
            </a:extLst>
          </p:cNvPr>
          <p:cNvSpPr>
            <a:spLocks noChangeAspect="1"/>
          </p:cNvSpPr>
          <p:nvPr userDrawn="1"/>
        </p:nvSpPr>
        <p:spPr>
          <a:xfrm>
            <a:off x="1002394" y="1049868"/>
            <a:ext cx="5372509" cy="5808133"/>
          </a:xfrm>
          <a:prstGeom prst="rect">
            <a:avLst/>
          </a:prstGeom>
          <a:solidFill>
            <a:srgbClr val="A6192E"/>
          </a:solidFill>
          <a:ln w="12700" cap="flat" cmpd="sng" algn="ctr">
            <a:no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0"/>
              </a:spcAft>
              <a:buClrTx/>
              <a:buSzTx/>
              <a:buFontTx/>
              <a:buNone/>
              <a:tabLst/>
              <a:defRPr/>
            </a:pPr>
            <a:endParaRPr kumimoji="0" lang="de-DE" sz="2400" b="0" i="0" u="none" strike="noStrike" kern="0" cap="none" spc="0" normalizeH="0" baseline="0" noProof="0">
              <a:ln>
                <a:noFill/>
              </a:ln>
              <a:solidFill>
                <a:srgbClr val="FFFFFF"/>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230D4A9-8933-ECA7-B517-CF04DAB50219}"/>
              </a:ext>
            </a:extLst>
          </p:cNvPr>
          <p:cNvPicPr>
            <a:picLocks noChangeAspect="1"/>
          </p:cNvPicPr>
          <p:nvPr userDrawn="1"/>
        </p:nvPicPr>
        <p:blipFill>
          <a:blip r:embed="rId5"/>
          <a:stretch>
            <a:fillRect/>
          </a:stretch>
        </p:blipFill>
        <p:spPr>
          <a:xfrm>
            <a:off x="10514149" y="6020555"/>
            <a:ext cx="1129938" cy="463701"/>
          </a:xfrm>
          <a:prstGeom prst="rect">
            <a:avLst/>
          </a:prstGeom>
        </p:spPr>
      </p:pic>
    </p:spTree>
    <p:extLst>
      <p:ext uri="{BB962C8B-B14F-4D97-AF65-F5344CB8AC3E}">
        <p14:creationId xmlns:p14="http://schemas.microsoft.com/office/powerpoint/2010/main" val="183471121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514999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6347D0E-C8FA-AD28-8AD7-CDD0AC85897C}"/>
              </a:ext>
            </a:extLst>
          </p:cNvPr>
          <p:cNvSpPr>
            <a:spLocks noGrp="1"/>
          </p:cNvSpPr>
          <p:nvPr>
            <p:ph type="body" sz="quarter" idx="22"/>
          </p:nvPr>
        </p:nvSpPr>
        <p:spPr>
          <a:xfrm>
            <a:off x="931761" y="2084278"/>
            <a:ext cx="4216596" cy="258597"/>
          </a:xfrm>
        </p:spPr>
        <p:txBody>
          <a:bodyPr/>
          <a:lstStyle/>
          <a:p>
            <a:r>
              <a:rPr lang="en-US" dirty="0"/>
              <a:t>What Key Personnel Need To Know</a:t>
            </a:r>
          </a:p>
        </p:txBody>
      </p:sp>
      <p:sp>
        <p:nvSpPr>
          <p:cNvPr id="3" name="Title 2">
            <a:extLst>
              <a:ext uri="{FF2B5EF4-FFF2-40B4-BE49-F238E27FC236}">
                <a16:creationId xmlns:a16="http://schemas.microsoft.com/office/drawing/2014/main" id="{921C8A66-228A-0B25-FF34-CC5F24BCED4A}"/>
              </a:ext>
            </a:extLst>
          </p:cNvPr>
          <p:cNvSpPr>
            <a:spLocks noGrp="1"/>
          </p:cNvSpPr>
          <p:nvPr>
            <p:ph type="title"/>
          </p:nvPr>
        </p:nvSpPr>
        <p:spPr/>
        <p:txBody>
          <a:bodyPr/>
          <a:lstStyle/>
          <a:p>
            <a:r>
              <a:rPr lang="en-US" dirty="0"/>
              <a:t>KETONES</a:t>
            </a:r>
          </a:p>
        </p:txBody>
      </p:sp>
      <p:sp>
        <p:nvSpPr>
          <p:cNvPr id="6" name="Text Placeholder 5">
            <a:extLst>
              <a:ext uri="{FF2B5EF4-FFF2-40B4-BE49-F238E27FC236}">
                <a16:creationId xmlns:a16="http://schemas.microsoft.com/office/drawing/2014/main" id="{162EF0FB-7C6B-2733-3E9C-2E9A0A2672F3}"/>
              </a:ext>
            </a:extLst>
          </p:cNvPr>
          <p:cNvSpPr>
            <a:spLocks noGrp="1"/>
          </p:cNvSpPr>
          <p:nvPr>
            <p:ph type="body" sz="quarter" idx="24"/>
          </p:nvPr>
        </p:nvSpPr>
        <p:spPr/>
        <p:txBody>
          <a:bodyPr/>
          <a:lstStyle/>
          <a:p>
            <a:r>
              <a:rPr lang="en-US" dirty="0"/>
              <a:t>Diabetes Care Tasks at School</a:t>
            </a:r>
          </a:p>
        </p:txBody>
      </p:sp>
    </p:spTree>
    <p:extLst>
      <p:ext uri="{BB962C8B-B14F-4D97-AF65-F5344CB8AC3E}">
        <p14:creationId xmlns:p14="http://schemas.microsoft.com/office/powerpoint/2010/main" val="2861183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17197"/>
          </a:xfrm>
        </p:spPr>
        <p:txBody>
          <a:bodyPr/>
          <a:lstStyle/>
          <a:p>
            <a:r>
              <a:rPr lang="en-US" dirty="0"/>
              <a:t>Urine Ketone Results: Color Code</a:t>
            </a:r>
          </a:p>
        </p:txBody>
      </p:sp>
      <p:grpSp>
        <p:nvGrpSpPr>
          <p:cNvPr id="40" name="Group 39">
            <a:extLst>
              <a:ext uri="{FF2B5EF4-FFF2-40B4-BE49-F238E27FC236}">
                <a16:creationId xmlns:a16="http://schemas.microsoft.com/office/drawing/2014/main" id="{FC6A690E-B4AF-1BDD-FAAD-398BB32D841B}"/>
              </a:ext>
            </a:extLst>
          </p:cNvPr>
          <p:cNvGrpSpPr/>
          <p:nvPr/>
        </p:nvGrpSpPr>
        <p:grpSpPr>
          <a:xfrm>
            <a:off x="793102" y="2006368"/>
            <a:ext cx="9962952" cy="3598616"/>
            <a:chOff x="793102" y="2006368"/>
            <a:chExt cx="8714792" cy="2985510"/>
          </a:xfrm>
        </p:grpSpPr>
        <p:sp>
          <p:nvSpPr>
            <p:cNvPr id="36" name="Rectangle 35">
              <a:extLst>
                <a:ext uri="{FF2B5EF4-FFF2-40B4-BE49-F238E27FC236}">
                  <a16:creationId xmlns:a16="http://schemas.microsoft.com/office/drawing/2014/main" id="{76E98EB6-97F6-ED81-9652-4E1B2C776DE9}"/>
                </a:ext>
              </a:extLst>
            </p:cNvPr>
            <p:cNvSpPr/>
            <p:nvPr/>
          </p:nvSpPr>
          <p:spPr>
            <a:xfrm>
              <a:off x="793102" y="2006368"/>
              <a:ext cx="8714792" cy="298551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30A2617-87C3-7732-5D65-33615CAD4BD8}"/>
                </a:ext>
              </a:extLst>
            </p:cNvPr>
            <p:cNvSpPr/>
            <p:nvPr/>
          </p:nvSpPr>
          <p:spPr>
            <a:xfrm>
              <a:off x="1222310" y="2864107"/>
              <a:ext cx="746449" cy="1644851"/>
            </a:xfrm>
            <a:prstGeom prst="rect">
              <a:avLst/>
            </a:prstGeom>
            <a:solidFill>
              <a:srgbClr val="EFD7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F20B29A-9C47-1677-07FA-EF6420618E85}"/>
                </a:ext>
              </a:extLst>
            </p:cNvPr>
            <p:cNvSpPr/>
            <p:nvPr/>
          </p:nvSpPr>
          <p:spPr>
            <a:xfrm>
              <a:off x="3135085" y="2864107"/>
              <a:ext cx="746449" cy="1644851"/>
            </a:xfrm>
            <a:prstGeom prst="rect">
              <a:avLst/>
            </a:prstGeom>
            <a:solidFill>
              <a:srgbClr val="E49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0FB10FC-3353-3C46-867C-6B891C4DBC73}"/>
                </a:ext>
              </a:extLst>
            </p:cNvPr>
            <p:cNvSpPr/>
            <p:nvPr/>
          </p:nvSpPr>
          <p:spPr>
            <a:xfrm>
              <a:off x="4348065" y="2864107"/>
              <a:ext cx="746449" cy="1644851"/>
            </a:xfrm>
            <a:prstGeom prst="rect">
              <a:avLst/>
            </a:prstGeom>
            <a:solidFill>
              <a:srgbClr val="DC6B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0F27504-71FE-0F98-7EFD-32D3562A68E1}"/>
                </a:ext>
              </a:extLst>
            </p:cNvPr>
            <p:cNvSpPr/>
            <p:nvPr/>
          </p:nvSpPr>
          <p:spPr>
            <a:xfrm>
              <a:off x="5561045" y="2864107"/>
              <a:ext cx="746449" cy="1644851"/>
            </a:xfrm>
            <a:prstGeom prst="rect">
              <a:avLst/>
            </a:prstGeom>
            <a:solidFill>
              <a:srgbClr val="BE3C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D00CBA-B77A-A981-2C48-D0DF0802AEF9}"/>
                </a:ext>
              </a:extLst>
            </p:cNvPr>
            <p:cNvSpPr/>
            <p:nvPr/>
          </p:nvSpPr>
          <p:spPr>
            <a:xfrm>
              <a:off x="6774025" y="2864107"/>
              <a:ext cx="746449" cy="1644851"/>
            </a:xfrm>
            <a:prstGeom prst="rect">
              <a:avLst/>
            </a:prstGeom>
            <a:solidFill>
              <a:srgbClr val="8B00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DC2E3E6-51B7-4F40-AF81-63B494FA62C6}"/>
                </a:ext>
              </a:extLst>
            </p:cNvPr>
            <p:cNvSpPr/>
            <p:nvPr/>
          </p:nvSpPr>
          <p:spPr>
            <a:xfrm>
              <a:off x="7987005" y="2864107"/>
              <a:ext cx="746449" cy="1644851"/>
            </a:xfrm>
            <a:prstGeom prst="rect">
              <a:avLst/>
            </a:prstGeom>
            <a:solidFill>
              <a:srgbClr val="6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BEE367-55E2-E277-F1CC-425B2C70DDF7}"/>
                </a:ext>
              </a:extLst>
            </p:cNvPr>
            <p:cNvSpPr txBox="1"/>
            <p:nvPr/>
          </p:nvSpPr>
          <p:spPr>
            <a:xfrm>
              <a:off x="2369976" y="4560377"/>
              <a:ext cx="839755" cy="276999"/>
            </a:xfrm>
            <a:prstGeom prst="rect">
              <a:avLst/>
            </a:prstGeom>
            <a:noFill/>
          </p:spPr>
          <p:txBody>
            <a:bodyPr wrap="square" rtlCol="0">
              <a:spAutoFit/>
            </a:bodyPr>
            <a:lstStyle/>
            <a:p>
              <a:r>
                <a:rPr lang="en-US" sz="1200" b="1" dirty="0">
                  <a:latin typeface="Arial Narrow" panose="020B0604020202020204" pitchFamily="34" charset="0"/>
                  <a:cs typeface="Arial Narrow" panose="020B0604020202020204" pitchFamily="34" charset="0"/>
                </a:rPr>
                <a:t>Mg/dL</a:t>
              </a:r>
            </a:p>
          </p:txBody>
        </p:sp>
        <p:sp>
          <p:nvSpPr>
            <p:cNvPr id="18" name="TextBox 17">
              <a:extLst>
                <a:ext uri="{FF2B5EF4-FFF2-40B4-BE49-F238E27FC236}">
                  <a16:creationId xmlns:a16="http://schemas.microsoft.com/office/drawing/2014/main" id="{C212299F-6491-795D-A5A1-1FDB234E8299}"/>
                </a:ext>
              </a:extLst>
            </p:cNvPr>
            <p:cNvSpPr txBox="1"/>
            <p:nvPr/>
          </p:nvSpPr>
          <p:spPr>
            <a:xfrm>
              <a:off x="1166328" y="2554295"/>
              <a:ext cx="821094" cy="276999"/>
            </a:xfrm>
            <a:prstGeom prst="rect">
              <a:avLst/>
            </a:prstGeom>
            <a:noFill/>
          </p:spPr>
          <p:txBody>
            <a:bodyPr wrap="square" rtlCol="0">
              <a:spAutoFit/>
            </a:bodyPr>
            <a:lstStyle/>
            <a:p>
              <a:pPr algn="ctr"/>
              <a:r>
                <a:rPr lang="en-US" sz="1200" b="1" dirty="0">
                  <a:latin typeface="Arial Narrow" panose="020B0604020202020204" pitchFamily="34" charset="0"/>
                  <a:cs typeface="Arial Narrow" panose="020B0604020202020204" pitchFamily="34" charset="0"/>
                </a:rPr>
                <a:t>NEGATIVE</a:t>
              </a:r>
            </a:p>
          </p:txBody>
        </p:sp>
        <p:sp>
          <p:nvSpPr>
            <p:cNvPr id="19" name="TextBox 18">
              <a:extLst>
                <a:ext uri="{FF2B5EF4-FFF2-40B4-BE49-F238E27FC236}">
                  <a16:creationId xmlns:a16="http://schemas.microsoft.com/office/drawing/2014/main" id="{BAE796CE-44BE-8C7C-F2E3-B0F42F2A261D}"/>
                </a:ext>
              </a:extLst>
            </p:cNvPr>
            <p:cNvSpPr txBox="1"/>
            <p:nvPr/>
          </p:nvSpPr>
          <p:spPr>
            <a:xfrm>
              <a:off x="3069773" y="2554295"/>
              <a:ext cx="821094" cy="276999"/>
            </a:xfrm>
            <a:prstGeom prst="rect">
              <a:avLst/>
            </a:prstGeom>
            <a:noFill/>
          </p:spPr>
          <p:txBody>
            <a:bodyPr wrap="square" rtlCol="0">
              <a:spAutoFit/>
            </a:bodyPr>
            <a:lstStyle/>
            <a:p>
              <a:pPr algn="ctr"/>
              <a:r>
                <a:rPr lang="en-US" sz="1200" b="1" dirty="0">
                  <a:latin typeface="Arial Narrow" panose="020B0604020202020204" pitchFamily="34" charset="0"/>
                  <a:cs typeface="Arial Narrow" panose="020B0604020202020204" pitchFamily="34" charset="0"/>
                </a:rPr>
                <a:t>TRACE</a:t>
              </a:r>
            </a:p>
          </p:txBody>
        </p:sp>
        <p:sp>
          <p:nvSpPr>
            <p:cNvPr id="20" name="TextBox 19">
              <a:extLst>
                <a:ext uri="{FF2B5EF4-FFF2-40B4-BE49-F238E27FC236}">
                  <a16:creationId xmlns:a16="http://schemas.microsoft.com/office/drawing/2014/main" id="{E975514C-3AE8-42EE-BA05-28DB9E43FC56}"/>
                </a:ext>
              </a:extLst>
            </p:cNvPr>
            <p:cNvSpPr txBox="1"/>
            <p:nvPr/>
          </p:nvSpPr>
          <p:spPr>
            <a:xfrm>
              <a:off x="4301414" y="2554295"/>
              <a:ext cx="821094" cy="276999"/>
            </a:xfrm>
            <a:prstGeom prst="rect">
              <a:avLst/>
            </a:prstGeom>
            <a:noFill/>
          </p:spPr>
          <p:txBody>
            <a:bodyPr wrap="square" rtlCol="0">
              <a:spAutoFit/>
            </a:bodyPr>
            <a:lstStyle/>
            <a:p>
              <a:pPr algn="ctr"/>
              <a:r>
                <a:rPr lang="en-US" sz="1200" b="1" dirty="0">
                  <a:latin typeface="Arial Narrow" panose="020B0604020202020204" pitchFamily="34" charset="0"/>
                  <a:cs typeface="Arial Narrow" panose="020B0604020202020204" pitchFamily="34" charset="0"/>
                </a:rPr>
                <a:t>SMALL</a:t>
              </a:r>
            </a:p>
          </p:txBody>
        </p:sp>
        <p:sp>
          <p:nvSpPr>
            <p:cNvPr id="21" name="TextBox 20">
              <a:extLst>
                <a:ext uri="{FF2B5EF4-FFF2-40B4-BE49-F238E27FC236}">
                  <a16:creationId xmlns:a16="http://schemas.microsoft.com/office/drawing/2014/main" id="{9DE5F2CA-DEFD-6F0E-33A8-3AAC058E1067}"/>
                </a:ext>
              </a:extLst>
            </p:cNvPr>
            <p:cNvSpPr txBox="1"/>
            <p:nvPr/>
          </p:nvSpPr>
          <p:spPr>
            <a:xfrm>
              <a:off x="5467739" y="2554295"/>
              <a:ext cx="914400" cy="276999"/>
            </a:xfrm>
            <a:prstGeom prst="rect">
              <a:avLst/>
            </a:prstGeom>
            <a:noFill/>
          </p:spPr>
          <p:txBody>
            <a:bodyPr wrap="square" rtlCol="0">
              <a:spAutoFit/>
            </a:bodyPr>
            <a:lstStyle/>
            <a:p>
              <a:pPr algn="ctr"/>
              <a:r>
                <a:rPr lang="en-US" sz="1200" b="1" dirty="0">
                  <a:latin typeface="Arial Narrow" panose="020B0604020202020204" pitchFamily="34" charset="0"/>
                  <a:cs typeface="Arial Narrow" panose="020B0604020202020204" pitchFamily="34" charset="0"/>
                </a:rPr>
                <a:t>MODERATE</a:t>
              </a:r>
            </a:p>
          </p:txBody>
        </p:sp>
        <p:sp>
          <p:nvSpPr>
            <p:cNvPr id="22" name="TextBox 21">
              <a:extLst>
                <a:ext uri="{FF2B5EF4-FFF2-40B4-BE49-F238E27FC236}">
                  <a16:creationId xmlns:a16="http://schemas.microsoft.com/office/drawing/2014/main" id="{8A7D2ADD-B1C4-E41E-6BD1-81FD89801BE9}"/>
                </a:ext>
              </a:extLst>
            </p:cNvPr>
            <p:cNvSpPr txBox="1"/>
            <p:nvPr/>
          </p:nvSpPr>
          <p:spPr>
            <a:xfrm>
              <a:off x="7333866" y="2554295"/>
              <a:ext cx="821094" cy="276999"/>
            </a:xfrm>
            <a:prstGeom prst="rect">
              <a:avLst/>
            </a:prstGeom>
            <a:noFill/>
          </p:spPr>
          <p:txBody>
            <a:bodyPr wrap="square" rtlCol="0">
              <a:spAutoFit/>
            </a:bodyPr>
            <a:lstStyle/>
            <a:p>
              <a:pPr algn="ctr"/>
              <a:r>
                <a:rPr lang="en-US" sz="1200" b="1" dirty="0">
                  <a:latin typeface="Arial Narrow" panose="020B0604020202020204" pitchFamily="34" charset="0"/>
                  <a:cs typeface="Arial Narrow" panose="020B0604020202020204" pitchFamily="34" charset="0"/>
                </a:rPr>
                <a:t>LARGE</a:t>
              </a:r>
            </a:p>
          </p:txBody>
        </p:sp>
        <p:sp>
          <p:nvSpPr>
            <p:cNvPr id="23" name="TextBox 22">
              <a:extLst>
                <a:ext uri="{FF2B5EF4-FFF2-40B4-BE49-F238E27FC236}">
                  <a16:creationId xmlns:a16="http://schemas.microsoft.com/office/drawing/2014/main" id="{ED75739F-E408-ED44-DEEB-FCBBB17F9E67}"/>
                </a:ext>
              </a:extLst>
            </p:cNvPr>
            <p:cNvSpPr txBox="1"/>
            <p:nvPr/>
          </p:nvSpPr>
          <p:spPr>
            <a:xfrm>
              <a:off x="1166327" y="2134413"/>
              <a:ext cx="4547117" cy="369332"/>
            </a:xfrm>
            <a:prstGeom prst="rect">
              <a:avLst/>
            </a:prstGeom>
            <a:noFill/>
          </p:spPr>
          <p:txBody>
            <a:bodyPr wrap="square" rtlCol="0">
              <a:spAutoFit/>
            </a:bodyPr>
            <a:lstStyle/>
            <a:p>
              <a:r>
                <a:rPr lang="en-US" b="1" dirty="0">
                  <a:latin typeface="Arial Narrow" panose="020B0604020202020204" pitchFamily="34" charset="0"/>
                  <a:cs typeface="Arial Narrow" panose="020B0604020202020204" pitchFamily="34" charset="0"/>
                </a:rPr>
                <a:t>KETONE</a:t>
              </a:r>
              <a:r>
                <a:rPr lang="en-US" dirty="0">
                  <a:latin typeface="Arial Narrow" panose="020B0604020202020204" pitchFamily="34" charset="0"/>
                  <a:cs typeface="Arial Narrow" panose="020B0604020202020204" pitchFamily="34" charset="0"/>
                </a:rPr>
                <a:t>—Read at exactly 15 seconds.</a:t>
              </a:r>
            </a:p>
          </p:txBody>
        </p:sp>
        <p:cxnSp>
          <p:nvCxnSpPr>
            <p:cNvPr id="27" name="Straight Arrow Connector 26">
              <a:extLst>
                <a:ext uri="{FF2B5EF4-FFF2-40B4-BE49-F238E27FC236}">
                  <a16:creationId xmlns:a16="http://schemas.microsoft.com/office/drawing/2014/main" id="{A9D90CC3-0FE7-C26E-8FD9-974863BD696B}"/>
                </a:ext>
              </a:extLst>
            </p:cNvPr>
            <p:cNvCxnSpPr>
              <a:cxnSpLocks/>
            </p:cNvCxnSpPr>
            <p:nvPr/>
          </p:nvCxnSpPr>
          <p:spPr>
            <a:xfrm flipH="1">
              <a:off x="6690053" y="2683804"/>
              <a:ext cx="765110" cy="0"/>
            </a:xfrm>
            <a:prstGeom prst="straightConnector1">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0CA8FA82-9C57-8E4A-7E68-8DF75E75B5E4}"/>
                </a:ext>
              </a:extLst>
            </p:cNvPr>
            <p:cNvCxnSpPr>
              <a:cxnSpLocks/>
            </p:cNvCxnSpPr>
            <p:nvPr/>
          </p:nvCxnSpPr>
          <p:spPr>
            <a:xfrm>
              <a:off x="8033657" y="2683804"/>
              <a:ext cx="765110" cy="1183"/>
            </a:xfrm>
            <a:prstGeom prst="straightConnector1">
              <a:avLst/>
            </a:prstGeom>
            <a:ln w="25400">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6D0226BA-36A4-45CA-9583-C5F1497E3327}"/>
                </a:ext>
              </a:extLst>
            </p:cNvPr>
            <p:cNvSpPr txBox="1"/>
            <p:nvPr/>
          </p:nvSpPr>
          <p:spPr>
            <a:xfrm>
              <a:off x="3069773" y="4560377"/>
              <a:ext cx="821094" cy="276999"/>
            </a:xfrm>
            <a:prstGeom prst="rect">
              <a:avLst/>
            </a:prstGeom>
            <a:noFill/>
          </p:spPr>
          <p:txBody>
            <a:bodyPr wrap="square" rtlCol="0">
              <a:spAutoFit/>
            </a:bodyPr>
            <a:lstStyle/>
            <a:p>
              <a:pPr algn="ctr"/>
              <a:r>
                <a:rPr lang="en-US" sz="1200" b="1" dirty="0">
                  <a:latin typeface="Arial Narrow" panose="020B0604020202020204" pitchFamily="34" charset="0"/>
                  <a:cs typeface="Arial Narrow" panose="020B0604020202020204" pitchFamily="34" charset="0"/>
                </a:rPr>
                <a:t>5</a:t>
              </a:r>
            </a:p>
          </p:txBody>
        </p:sp>
        <p:sp>
          <p:nvSpPr>
            <p:cNvPr id="32" name="TextBox 31">
              <a:extLst>
                <a:ext uri="{FF2B5EF4-FFF2-40B4-BE49-F238E27FC236}">
                  <a16:creationId xmlns:a16="http://schemas.microsoft.com/office/drawing/2014/main" id="{ABBD8B89-C205-00D1-490A-70A684C52D7A}"/>
                </a:ext>
              </a:extLst>
            </p:cNvPr>
            <p:cNvSpPr txBox="1"/>
            <p:nvPr/>
          </p:nvSpPr>
          <p:spPr>
            <a:xfrm>
              <a:off x="4301414" y="4560377"/>
              <a:ext cx="821094" cy="276999"/>
            </a:xfrm>
            <a:prstGeom prst="rect">
              <a:avLst/>
            </a:prstGeom>
            <a:noFill/>
          </p:spPr>
          <p:txBody>
            <a:bodyPr wrap="square" rtlCol="0">
              <a:spAutoFit/>
            </a:bodyPr>
            <a:lstStyle/>
            <a:p>
              <a:pPr algn="ctr"/>
              <a:r>
                <a:rPr lang="en-US" sz="1200" b="1" dirty="0">
                  <a:latin typeface="Arial Narrow" panose="020B0604020202020204" pitchFamily="34" charset="0"/>
                  <a:cs typeface="Arial Narrow" panose="020B0604020202020204" pitchFamily="34" charset="0"/>
                </a:rPr>
                <a:t>15</a:t>
              </a:r>
            </a:p>
          </p:txBody>
        </p:sp>
        <p:sp>
          <p:nvSpPr>
            <p:cNvPr id="33" name="TextBox 32">
              <a:extLst>
                <a:ext uri="{FF2B5EF4-FFF2-40B4-BE49-F238E27FC236}">
                  <a16:creationId xmlns:a16="http://schemas.microsoft.com/office/drawing/2014/main" id="{E9A445DA-3E0B-4FF0-AF28-06C090A39512}"/>
                </a:ext>
              </a:extLst>
            </p:cNvPr>
            <p:cNvSpPr txBox="1"/>
            <p:nvPr/>
          </p:nvSpPr>
          <p:spPr>
            <a:xfrm>
              <a:off x="5467739" y="4560377"/>
              <a:ext cx="914400" cy="276999"/>
            </a:xfrm>
            <a:prstGeom prst="rect">
              <a:avLst/>
            </a:prstGeom>
            <a:noFill/>
          </p:spPr>
          <p:txBody>
            <a:bodyPr wrap="square" rtlCol="0">
              <a:spAutoFit/>
            </a:bodyPr>
            <a:lstStyle/>
            <a:p>
              <a:pPr algn="ctr"/>
              <a:r>
                <a:rPr lang="en-US" sz="1200" b="1" dirty="0">
                  <a:latin typeface="Arial Narrow" panose="020B0604020202020204" pitchFamily="34" charset="0"/>
                  <a:cs typeface="Arial Narrow" panose="020B0604020202020204" pitchFamily="34" charset="0"/>
                </a:rPr>
                <a:t>40</a:t>
              </a:r>
            </a:p>
          </p:txBody>
        </p:sp>
        <p:sp>
          <p:nvSpPr>
            <p:cNvPr id="34" name="TextBox 33">
              <a:extLst>
                <a:ext uri="{FF2B5EF4-FFF2-40B4-BE49-F238E27FC236}">
                  <a16:creationId xmlns:a16="http://schemas.microsoft.com/office/drawing/2014/main" id="{FC6271B7-CF25-BA6D-F571-20B35DD41D9B}"/>
                </a:ext>
              </a:extLst>
            </p:cNvPr>
            <p:cNvSpPr txBox="1"/>
            <p:nvPr/>
          </p:nvSpPr>
          <p:spPr>
            <a:xfrm>
              <a:off x="7949682" y="4560377"/>
              <a:ext cx="821094" cy="276999"/>
            </a:xfrm>
            <a:prstGeom prst="rect">
              <a:avLst/>
            </a:prstGeom>
            <a:noFill/>
          </p:spPr>
          <p:txBody>
            <a:bodyPr wrap="square" rtlCol="0">
              <a:spAutoFit/>
            </a:bodyPr>
            <a:lstStyle/>
            <a:p>
              <a:pPr algn="ctr"/>
              <a:r>
                <a:rPr lang="en-US" sz="1200" b="1" dirty="0">
                  <a:latin typeface="Arial Narrow" panose="020B0604020202020204" pitchFamily="34" charset="0"/>
                  <a:cs typeface="Arial Narrow" panose="020B0604020202020204" pitchFamily="34" charset="0"/>
                </a:rPr>
                <a:t>160</a:t>
              </a:r>
            </a:p>
          </p:txBody>
        </p:sp>
        <p:sp>
          <p:nvSpPr>
            <p:cNvPr id="35" name="TextBox 34">
              <a:extLst>
                <a:ext uri="{FF2B5EF4-FFF2-40B4-BE49-F238E27FC236}">
                  <a16:creationId xmlns:a16="http://schemas.microsoft.com/office/drawing/2014/main" id="{D15FDF19-80EE-4737-70ED-A1D0CB3811A9}"/>
                </a:ext>
              </a:extLst>
            </p:cNvPr>
            <p:cNvSpPr txBox="1"/>
            <p:nvPr/>
          </p:nvSpPr>
          <p:spPr>
            <a:xfrm>
              <a:off x="6736704" y="4560377"/>
              <a:ext cx="821094" cy="276999"/>
            </a:xfrm>
            <a:prstGeom prst="rect">
              <a:avLst/>
            </a:prstGeom>
            <a:noFill/>
          </p:spPr>
          <p:txBody>
            <a:bodyPr wrap="square" rtlCol="0">
              <a:spAutoFit/>
            </a:bodyPr>
            <a:lstStyle/>
            <a:p>
              <a:pPr algn="ctr"/>
              <a:r>
                <a:rPr lang="en-US" sz="1200" b="1" dirty="0">
                  <a:latin typeface="Arial Narrow" panose="020B0604020202020204" pitchFamily="34" charset="0"/>
                  <a:cs typeface="Arial Narrow" panose="020B0604020202020204" pitchFamily="34" charset="0"/>
                </a:rPr>
                <a:t>80</a:t>
              </a:r>
            </a:p>
          </p:txBody>
        </p:sp>
      </p:grpSp>
    </p:spTree>
    <p:extLst>
      <p:ext uri="{BB962C8B-B14F-4D97-AF65-F5344CB8AC3E}">
        <p14:creationId xmlns:p14="http://schemas.microsoft.com/office/powerpoint/2010/main" val="14176781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0ED2E62B-ECA6-F586-A01A-48A4CAD5F333}"/>
              </a:ext>
            </a:extLst>
          </p:cNvPr>
          <p:cNvSpPr>
            <a:spLocks noGrp="1"/>
          </p:cNvSpPr>
          <p:nvPr>
            <p:ph type="body" sz="quarter" idx="26"/>
          </p:nvPr>
        </p:nvSpPr>
        <p:spPr>
          <a:xfrm>
            <a:off x="1133920" y="1899138"/>
            <a:ext cx="2708238" cy="3904997"/>
          </a:xfrm>
        </p:spPr>
        <p:txBody>
          <a:bodyPr anchor="ctr"/>
          <a:lstStyle/>
          <a:p>
            <a:r>
              <a:rPr lang="en-US" sz="2000" b="0" dirty="0"/>
              <a:t>Colors on strips and timing vary according to brand</a:t>
            </a:r>
          </a:p>
        </p:txBody>
      </p:sp>
      <p:sp>
        <p:nvSpPr>
          <p:cNvPr id="18" name="Title 17">
            <a:extLst>
              <a:ext uri="{FF2B5EF4-FFF2-40B4-BE49-F238E27FC236}">
                <a16:creationId xmlns:a16="http://schemas.microsoft.com/office/drawing/2014/main" id="{5D0B6929-F3B6-DA43-7453-D9ABF513AE60}"/>
              </a:ext>
            </a:extLst>
          </p:cNvPr>
          <p:cNvSpPr>
            <a:spLocks noGrp="1"/>
          </p:cNvSpPr>
          <p:nvPr>
            <p:ph type="title"/>
          </p:nvPr>
        </p:nvSpPr>
        <p:spPr>
          <a:xfrm>
            <a:off x="912250" y="1053865"/>
            <a:ext cx="10366813" cy="517001"/>
          </a:xfrm>
        </p:spPr>
        <p:txBody>
          <a:bodyPr/>
          <a:lstStyle/>
          <a:p>
            <a:r>
              <a:rPr lang="en-US" dirty="0"/>
              <a:t>Considerations</a:t>
            </a:r>
          </a:p>
        </p:txBody>
      </p:sp>
      <p:sp>
        <p:nvSpPr>
          <p:cNvPr id="10" name="Text Placeholder 19">
            <a:extLst>
              <a:ext uri="{FF2B5EF4-FFF2-40B4-BE49-F238E27FC236}">
                <a16:creationId xmlns:a16="http://schemas.microsoft.com/office/drawing/2014/main" id="{B48319DC-361D-2CB3-867E-8D179BA35248}"/>
              </a:ext>
            </a:extLst>
          </p:cNvPr>
          <p:cNvSpPr txBox="1">
            <a:spLocks/>
          </p:cNvSpPr>
          <p:nvPr/>
        </p:nvSpPr>
        <p:spPr>
          <a:xfrm>
            <a:off x="4883799" y="1899138"/>
            <a:ext cx="2708238" cy="3904997"/>
          </a:xfrm>
          <a:prstGeom prst="rect">
            <a:avLst/>
          </a:prstGeom>
        </p:spPr>
        <p:txBody>
          <a:bodyPr anchor="ctr"/>
          <a:lstStyle>
            <a:lvl1pPr marL="0" indent="0" algn="l" defTabSz="1219170" rtl="0" eaLnBrk="1" latinLnBrk="0" hangingPunct="1">
              <a:lnSpc>
                <a:spcPct val="90000"/>
              </a:lnSpc>
              <a:spcBef>
                <a:spcPts val="1333"/>
              </a:spcBef>
              <a:buFont typeface="Arial" panose="020B0604020202020204" pitchFamily="34" charset="0"/>
              <a:buNone/>
              <a:defRPr sz="2667" b="1" i="0" kern="1200">
                <a:solidFill>
                  <a:schemeClr val="bg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2000" b="0" dirty="0"/>
              <a:t>If using a scale with “urine glucose” and “urine ketones,” be sure to read the correct scale when checking for ketones</a:t>
            </a:r>
          </a:p>
        </p:txBody>
      </p:sp>
      <p:sp>
        <p:nvSpPr>
          <p:cNvPr id="13" name="Text Placeholder 19">
            <a:extLst>
              <a:ext uri="{FF2B5EF4-FFF2-40B4-BE49-F238E27FC236}">
                <a16:creationId xmlns:a16="http://schemas.microsoft.com/office/drawing/2014/main" id="{9A0D0A6E-8F8D-5055-6261-313367071983}"/>
              </a:ext>
            </a:extLst>
          </p:cNvPr>
          <p:cNvSpPr txBox="1">
            <a:spLocks/>
          </p:cNvSpPr>
          <p:nvPr/>
        </p:nvSpPr>
        <p:spPr>
          <a:xfrm>
            <a:off x="8650456" y="1899138"/>
            <a:ext cx="2708238" cy="3904997"/>
          </a:xfrm>
          <a:prstGeom prst="rect">
            <a:avLst/>
          </a:prstGeom>
        </p:spPr>
        <p:txBody>
          <a:bodyPr anchor="ctr"/>
          <a:lstStyle>
            <a:lvl1pPr marL="0" indent="0" algn="l" defTabSz="1219170" rtl="0" eaLnBrk="1" latinLnBrk="0" hangingPunct="1">
              <a:lnSpc>
                <a:spcPct val="90000"/>
              </a:lnSpc>
              <a:spcBef>
                <a:spcPts val="1333"/>
              </a:spcBef>
              <a:buFont typeface="Arial" panose="020B0604020202020204" pitchFamily="34" charset="0"/>
              <a:buNone/>
              <a:defRPr sz="2667" b="1" i="0" kern="1200">
                <a:solidFill>
                  <a:schemeClr val="bg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2000" b="0" dirty="0"/>
              <a:t>Follow package instructions regarding expiration dates, time since opening, correct handling, etc., as incorrect results may occur</a:t>
            </a:r>
          </a:p>
        </p:txBody>
      </p:sp>
    </p:spTree>
    <p:extLst>
      <p:ext uri="{BB962C8B-B14F-4D97-AF65-F5344CB8AC3E}">
        <p14:creationId xmlns:p14="http://schemas.microsoft.com/office/powerpoint/2010/main" val="3239537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801082" y="2070213"/>
            <a:ext cx="5590387" cy="3132139"/>
          </a:xfrm>
        </p:spPr>
        <p:txBody>
          <a:bodyPr/>
          <a:lstStyle/>
          <a:p>
            <a:pPr marL="457200" indent="-457200">
              <a:buFont typeface="+mj-lt"/>
              <a:buAutoNum type="arabicPeriod"/>
            </a:pPr>
            <a:r>
              <a:rPr lang="en-US" b="1" dirty="0">
                <a:solidFill>
                  <a:schemeClr val="accent1"/>
                </a:solidFill>
              </a:rPr>
              <a:t>Prepare lancing device</a:t>
            </a:r>
          </a:p>
          <a:p>
            <a:pPr marL="457200" indent="-457200">
              <a:buFont typeface="+mj-lt"/>
              <a:buAutoNum type="arabicPeriod"/>
            </a:pPr>
            <a:r>
              <a:rPr lang="en-US" b="1" dirty="0">
                <a:solidFill>
                  <a:schemeClr val="accent1"/>
                </a:solidFill>
              </a:rPr>
              <a:t>Wash hands using warm soapy water and dry them completely </a:t>
            </a:r>
          </a:p>
          <a:p>
            <a:pPr marL="457200" indent="-457200">
              <a:buFont typeface="+mj-lt"/>
              <a:buAutoNum type="arabicPeriod"/>
            </a:pPr>
            <a:r>
              <a:rPr lang="en-US" b="1" dirty="0">
                <a:solidFill>
                  <a:schemeClr val="accent1"/>
                </a:solidFill>
              </a:rPr>
              <a:t>Remove the test strip from its foil packet</a:t>
            </a:r>
          </a:p>
          <a:p>
            <a:pPr marL="457200" indent="-457200">
              <a:buFont typeface="+mj-lt"/>
              <a:buAutoNum type="arabicPeriod"/>
            </a:pPr>
            <a:r>
              <a:rPr lang="en-US" b="1" dirty="0">
                <a:solidFill>
                  <a:schemeClr val="accent1"/>
                </a:solidFill>
              </a:rPr>
              <a:t>Insert the three black lines at the end of the test strip into the strip port</a:t>
            </a:r>
          </a:p>
          <a:p>
            <a:pPr marL="457200" indent="-457200">
              <a:buFont typeface="+mj-lt"/>
              <a:buAutoNum type="arabicPeriod"/>
            </a:pPr>
            <a:r>
              <a:rPr lang="en-US" b="1" dirty="0">
                <a:solidFill>
                  <a:schemeClr val="accent1"/>
                </a:solidFill>
              </a:rPr>
              <a:t>Push the test strip in until it stops </a:t>
            </a:r>
          </a:p>
          <a:p>
            <a:pPr marL="0" indent="0">
              <a:buNone/>
            </a:pPr>
            <a:endParaRPr lang="en-US" b="1" dirty="0">
              <a:solidFill>
                <a:schemeClr val="accent1"/>
              </a:solidFill>
            </a:endParaRP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17197"/>
          </a:xfrm>
        </p:spPr>
        <p:txBody>
          <a:bodyPr/>
          <a:lstStyle/>
          <a:p>
            <a:r>
              <a:rPr lang="en-US" dirty="0"/>
              <a:t>How to Check  for Blood Ketones</a:t>
            </a:r>
          </a:p>
        </p:txBody>
      </p:sp>
      <p:pic>
        <p:nvPicPr>
          <p:cNvPr id="7" name="Picture 50" descr="Ketone1.png">
            <a:extLst>
              <a:ext uri="{FF2B5EF4-FFF2-40B4-BE49-F238E27FC236}">
                <a16:creationId xmlns:a16="http://schemas.microsoft.com/office/drawing/2014/main" id="{25485E0B-B59D-DF88-EAA2-8B778FC1C2C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36019" y="2177759"/>
            <a:ext cx="1912938" cy="4114800"/>
          </a:xfrm>
          <a:prstGeom prst="rect">
            <a:avLst/>
          </a:prstGeom>
          <a:noFill/>
          <a:ln w="508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104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801082" y="2070213"/>
            <a:ext cx="5590387" cy="3086038"/>
          </a:xfrm>
        </p:spPr>
        <p:txBody>
          <a:bodyPr/>
          <a:lstStyle/>
          <a:p>
            <a:pPr marL="457200" indent="-457200">
              <a:buFont typeface="+mj-lt"/>
              <a:buAutoNum type="arabicPeriod" startAt="6"/>
            </a:pPr>
            <a:r>
              <a:rPr lang="en-US" b="1" dirty="0">
                <a:solidFill>
                  <a:schemeClr val="accent1"/>
                </a:solidFill>
              </a:rPr>
              <a:t>Touch the blood drop to the purple area on the top of the test strip. The blood is drawn into the test strip </a:t>
            </a:r>
          </a:p>
          <a:p>
            <a:pPr marL="457200" indent="-457200">
              <a:buFont typeface="+mj-lt"/>
              <a:buAutoNum type="arabicPeriod" startAt="6"/>
            </a:pPr>
            <a:r>
              <a:rPr lang="en-US" b="1" dirty="0">
                <a:solidFill>
                  <a:schemeClr val="accent1"/>
                </a:solidFill>
              </a:rPr>
              <a:t>Continue to touch the blood drop to the purple area on the top of the test strip until the monitor begins the test </a:t>
            </a:r>
          </a:p>
          <a:p>
            <a:pPr marL="457200" indent="-457200">
              <a:buFont typeface="+mj-lt"/>
              <a:buAutoNum type="arabicPeriod" startAt="6"/>
            </a:pPr>
            <a:r>
              <a:rPr lang="en-US" b="1" dirty="0">
                <a:solidFill>
                  <a:schemeClr val="accent1"/>
                </a:solidFill>
              </a:rPr>
              <a:t>The blood </a:t>
            </a:r>
            <a:r>
              <a:rPr lang="en-US" b="1" dirty="0" err="1">
                <a:solidFill>
                  <a:schemeClr val="accent1"/>
                </a:solidFill>
              </a:rPr>
              <a:t>ß</a:t>
            </a:r>
            <a:r>
              <a:rPr lang="en-US" b="1" dirty="0">
                <a:solidFill>
                  <a:schemeClr val="accent1"/>
                </a:solidFill>
              </a:rPr>
              <a:t>-Ketone result shows on the display window with the word KETONE </a:t>
            </a:r>
          </a:p>
          <a:p>
            <a:pPr marL="457200" indent="-457200">
              <a:buFont typeface="+mj-lt"/>
              <a:buAutoNum type="arabicPeriod" startAt="6"/>
            </a:pPr>
            <a:endParaRPr lang="en-US" b="1" dirty="0">
              <a:solidFill>
                <a:schemeClr val="accent1"/>
              </a:solidFill>
            </a:endParaRP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17197"/>
          </a:xfrm>
        </p:spPr>
        <p:txBody>
          <a:bodyPr/>
          <a:lstStyle/>
          <a:p>
            <a:r>
              <a:rPr lang="en-US" dirty="0"/>
              <a:t>How to Check  for Blood Ketones</a:t>
            </a:r>
          </a:p>
        </p:txBody>
      </p:sp>
      <p:pic>
        <p:nvPicPr>
          <p:cNvPr id="4" name="Picture 51" descr="Ketone2.png">
            <a:extLst>
              <a:ext uri="{FF2B5EF4-FFF2-40B4-BE49-F238E27FC236}">
                <a16:creationId xmlns:a16="http://schemas.microsoft.com/office/drawing/2014/main" id="{001D142A-AF29-1FCE-CCA1-018C3AA9EA1A}"/>
              </a:ext>
            </a:extLst>
          </p:cNvPr>
          <p:cNvPicPr>
            <a:picLocks noChangeAspect="1"/>
          </p:cNvPicPr>
          <p:nvPr/>
        </p:nvPicPr>
        <p:blipFill>
          <a:blip r:embed="rId3">
            <a:lum bright="-12000" contrast="22000"/>
            <a:extLst>
              <a:ext uri="{28A0092B-C50C-407E-A947-70E740481C1C}">
                <a14:useLocalDpi xmlns:a14="http://schemas.microsoft.com/office/drawing/2010/main" val="0"/>
              </a:ext>
            </a:extLst>
          </a:blip>
          <a:srcRect t="13921" b="16473"/>
          <a:stretch>
            <a:fillRect/>
          </a:stretch>
        </p:blipFill>
        <p:spPr bwMode="auto">
          <a:xfrm>
            <a:off x="6697336" y="2168266"/>
            <a:ext cx="1876425" cy="1524000"/>
          </a:xfrm>
          <a:prstGeom prst="rect">
            <a:avLst/>
          </a:prstGeom>
          <a:noFill/>
          <a:ln w="508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52" descr="Ketone3.png">
            <a:extLst>
              <a:ext uri="{FF2B5EF4-FFF2-40B4-BE49-F238E27FC236}">
                <a16:creationId xmlns:a16="http://schemas.microsoft.com/office/drawing/2014/main" id="{9A03DF49-2573-77AB-561E-E7B6A48DBF8F}"/>
              </a:ext>
            </a:extLst>
          </p:cNvPr>
          <p:cNvPicPr>
            <a:picLocks noChangeAspect="1"/>
          </p:cNvPicPr>
          <p:nvPr/>
        </p:nvPicPr>
        <p:blipFill>
          <a:blip r:embed="rId4">
            <a:lum bright="-12000" contrast="22000"/>
            <a:extLst>
              <a:ext uri="{28A0092B-C50C-407E-A947-70E740481C1C}">
                <a14:useLocalDpi xmlns:a14="http://schemas.microsoft.com/office/drawing/2010/main" val="0"/>
              </a:ext>
            </a:extLst>
          </a:blip>
          <a:srcRect l="5000" r="4988"/>
          <a:stretch>
            <a:fillRect/>
          </a:stretch>
        </p:blipFill>
        <p:spPr bwMode="auto">
          <a:xfrm>
            <a:off x="6937988" y="3962854"/>
            <a:ext cx="1371600" cy="2097088"/>
          </a:xfrm>
          <a:prstGeom prst="rect">
            <a:avLst/>
          </a:prstGeom>
          <a:noFill/>
          <a:ln w="508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982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0ED2E62B-ECA6-F586-A01A-48A4CAD5F333}"/>
              </a:ext>
            </a:extLst>
          </p:cNvPr>
          <p:cNvSpPr>
            <a:spLocks noGrp="1"/>
          </p:cNvSpPr>
          <p:nvPr>
            <p:ph type="body" sz="quarter" idx="26"/>
          </p:nvPr>
        </p:nvSpPr>
        <p:spPr>
          <a:xfrm>
            <a:off x="1133920" y="2309688"/>
            <a:ext cx="2708238" cy="3904997"/>
          </a:xfrm>
        </p:spPr>
        <p:txBody>
          <a:bodyPr anchor="t"/>
          <a:lstStyle/>
          <a:p>
            <a:r>
              <a:rPr lang="en-US" sz="2000" dirty="0"/>
              <a:t>Below 0.6 mmol/L: </a:t>
            </a:r>
          </a:p>
          <a:p>
            <a:r>
              <a:rPr lang="en-US" sz="1800" b="0" dirty="0"/>
              <a:t>If your reading is below 0.6 you are in the normal range.</a:t>
            </a:r>
          </a:p>
        </p:txBody>
      </p:sp>
      <p:sp>
        <p:nvSpPr>
          <p:cNvPr id="18" name="Title 17">
            <a:extLst>
              <a:ext uri="{FF2B5EF4-FFF2-40B4-BE49-F238E27FC236}">
                <a16:creationId xmlns:a16="http://schemas.microsoft.com/office/drawing/2014/main" id="{5D0B6929-F3B6-DA43-7453-D9ABF513AE60}"/>
              </a:ext>
            </a:extLst>
          </p:cNvPr>
          <p:cNvSpPr>
            <a:spLocks noGrp="1"/>
          </p:cNvSpPr>
          <p:nvPr>
            <p:ph type="title"/>
          </p:nvPr>
        </p:nvSpPr>
        <p:spPr>
          <a:xfrm>
            <a:off x="912250" y="1053865"/>
            <a:ext cx="10366813" cy="517001"/>
          </a:xfrm>
        </p:spPr>
        <p:txBody>
          <a:bodyPr/>
          <a:lstStyle/>
          <a:p>
            <a:r>
              <a:rPr lang="en-US" dirty="0"/>
              <a:t>Blood Ketone Values</a:t>
            </a:r>
          </a:p>
        </p:txBody>
      </p:sp>
      <p:sp>
        <p:nvSpPr>
          <p:cNvPr id="10" name="Text Placeholder 19">
            <a:extLst>
              <a:ext uri="{FF2B5EF4-FFF2-40B4-BE49-F238E27FC236}">
                <a16:creationId xmlns:a16="http://schemas.microsoft.com/office/drawing/2014/main" id="{B48319DC-361D-2CB3-867E-8D179BA35248}"/>
              </a:ext>
            </a:extLst>
          </p:cNvPr>
          <p:cNvSpPr txBox="1">
            <a:spLocks/>
          </p:cNvSpPr>
          <p:nvPr/>
        </p:nvSpPr>
        <p:spPr>
          <a:xfrm>
            <a:off x="4883799" y="2309688"/>
            <a:ext cx="2708238" cy="3904997"/>
          </a:xfrm>
          <a:prstGeom prst="rect">
            <a:avLst/>
          </a:prstGeom>
        </p:spPr>
        <p:txBody>
          <a:bodyPr anchor="t"/>
          <a:lstStyle>
            <a:lvl1pPr marL="0" indent="0" algn="l" defTabSz="1219170" rtl="0" eaLnBrk="1" latinLnBrk="0" hangingPunct="1">
              <a:lnSpc>
                <a:spcPct val="90000"/>
              </a:lnSpc>
              <a:spcBef>
                <a:spcPts val="1333"/>
              </a:spcBef>
              <a:buFont typeface="Arial" panose="020B0604020202020204" pitchFamily="34" charset="0"/>
              <a:buNone/>
              <a:defRPr sz="2667" b="1" i="0" kern="1200">
                <a:solidFill>
                  <a:schemeClr val="bg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2000" dirty="0"/>
              <a:t>0.6 to 1.5 mmol/L: </a:t>
            </a:r>
          </a:p>
          <a:p>
            <a:r>
              <a:rPr lang="en-US" sz="1800" b="0" dirty="0"/>
              <a:t>If your number is in this range,  you have the presence of ketones in your blood, which may develop into a problem if not treated. You should get in touch with the  healthcare provider/ Follow DMMP.</a:t>
            </a:r>
          </a:p>
        </p:txBody>
      </p:sp>
      <p:sp>
        <p:nvSpPr>
          <p:cNvPr id="13" name="Text Placeholder 19">
            <a:extLst>
              <a:ext uri="{FF2B5EF4-FFF2-40B4-BE49-F238E27FC236}">
                <a16:creationId xmlns:a16="http://schemas.microsoft.com/office/drawing/2014/main" id="{9A0D0A6E-8F8D-5055-6261-313367071983}"/>
              </a:ext>
            </a:extLst>
          </p:cNvPr>
          <p:cNvSpPr txBox="1">
            <a:spLocks/>
          </p:cNvSpPr>
          <p:nvPr/>
        </p:nvSpPr>
        <p:spPr>
          <a:xfrm>
            <a:off x="8650456" y="2309688"/>
            <a:ext cx="2708238" cy="3904997"/>
          </a:xfrm>
          <a:prstGeom prst="rect">
            <a:avLst/>
          </a:prstGeom>
        </p:spPr>
        <p:txBody>
          <a:bodyPr anchor="t"/>
          <a:lstStyle>
            <a:lvl1pPr marL="0" indent="0" algn="l" defTabSz="1219170" rtl="0" eaLnBrk="1" latinLnBrk="0" hangingPunct="1">
              <a:lnSpc>
                <a:spcPct val="90000"/>
              </a:lnSpc>
              <a:spcBef>
                <a:spcPts val="1333"/>
              </a:spcBef>
              <a:buFont typeface="Arial" panose="020B0604020202020204" pitchFamily="34" charset="0"/>
              <a:buNone/>
              <a:defRPr sz="2667" b="1" i="0" kern="1200">
                <a:solidFill>
                  <a:schemeClr val="bg1"/>
                </a:solidFill>
                <a:latin typeface="Arial" panose="020B0604020202020204" pitchFamily="34" charset="0"/>
                <a:ea typeface="+mn-ea"/>
                <a:cs typeface="Arial" panose="020B0604020202020204" pitchFamily="34" charset="0"/>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r>
              <a:rPr lang="en-US" sz="2000" dirty="0"/>
              <a:t>Above 1.5 mmol/L: </a:t>
            </a:r>
          </a:p>
          <a:p>
            <a:r>
              <a:rPr lang="en-US" sz="1800" b="0" dirty="0"/>
              <a:t>Readings above 1.5 indicate a greater risk for developing ketoacidosis. You should immediately contact your health care provider for advice/ Follow DMMP and contact parent/guardian.</a:t>
            </a:r>
          </a:p>
        </p:txBody>
      </p:sp>
      <p:cxnSp>
        <p:nvCxnSpPr>
          <p:cNvPr id="3" name="Straight Connector 2">
            <a:extLst>
              <a:ext uri="{FF2B5EF4-FFF2-40B4-BE49-F238E27FC236}">
                <a16:creationId xmlns:a16="http://schemas.microsoft.com/office/drawing/2014/main" id="{1CC6720E-67CF-8CD9-B4F2-FDE33EB62CC7}"/>
              </a:ext>
            </a:extLst>
          </p:cNvPr>
          <p:cNvCxnSpPr/>
          <p:nvPr/>
        </p:nvCxnSpPr>
        <p:spPr>
          <a:xfrm>
            <a:off x="1203649" y="2696551"/>
            <a:ext cx="276186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A2EA23A-84C5-5045-BC96-CF79930E3F9C}"/>
              </a:ext>
            </a:extLst>
          </p:cNvPr>
          <p:cNvCxnSpPr/>
          <p:nvPr/>
        </p:nvCxnSpPr>
        <p:spPr>
          <a:xfrm>
            <a:off x="4954555" y="2696551"/>
            <a:ext cx="276186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0CB0B15-D7EA-7D9C-CB66-99277593BD3B}"/>
              </a:ext>
            </a:extLst>
          </p:cNvPr>
          <p:cNvCxnSpPr/>
          <p:nvPr/>
        </p:nvCxnSpPr>
        <p:spPr>
          <a:xfrm>
            <a:off x="8714792" y="2696551"/>
            <a:ext cx="2761861"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250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CC762BA0-104F-EEDD-2F8D-760B69E3AEC6}"/>
              </a:ext>
            </a:extLst>
          </p:cNvPr>
          <p:cNvSpPr/>
          <p:nvPr/>
        </p:nvSpPr>
        <p:spPr>
          <a:xfrm>
            <a:off x="801190" y="2562184"/>
            <a:ext cx="1878885" cy="252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4E03D51-55EF-DD1E-0A30-AC54BCBB419C}"/>
              </a:ext>
            </a:extLst>
          </p:cNvPr>
          <p:cNvSpPr>
            <a:spLocks noGrp="1"/>
          </p:cNvSpPr>
          <p:nvPr>
            <p:ph type="body" sz="quarter" idx="10"/>
          </p:nvPr>
        </p:nvSpPr>
        <p:spPr>
          <a:xfrm>
            <a:off x="670106" y="1253016"/>
            <a:ext cx="10059933" cy="840317"/>
          </a:xfrm>
        </p:spPr>
        <p:txBody>
          <a:bodyPr/>
          <a:lstStyle/>
          <a:p>
            <a:r>
              <a:rPr lang="en-US" dirty="0"/>
              <a:t>Treatment of Ketones</a:t>
            </a:r>
          </a:p>
        </p:txBody>
      </p:sp>
      <p:sp>
        <p:nvSpPr>
          <p:cNvPr id="32" name="Text Placeholder 20">
            <a:extLst>
              <a:ext uri="{FF2B5EF4-FFF2-40B4-BE49-F238E27FC236}">
                <a16:creationId xmlns:a16="http://schemas.microsoft.com/office/drawing/2014/main" id="{D7F6D700-4F62-9B78-E40E-943AC3CE2669}"/>
              </a:ext>
            </a:extLst>
          </p:cNvPr>
          <p:cNvSpPr txBox="1">
            <a:spLocks/>
          </p:cNvSpPr>
          <p:nvPr/>
        </p:nvSpPr>
        <p:spPr>
          <a:xfrm>
            <a:off x="951086" y="2562184"/>
            <a:ext cx="1583333" cy="252066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Free use of bathroom</a:t>
            </a:r>
          </a:p>
        </p:txBody>
      </p:sp>
      <p:sp>
        <p:nvSpPr>
          <p:cNvPr id="2" name="Rectangle 1">
            <a:extLst>
              <a:ext uri="{FF2B5EF4-FFF2-40B4-BE49-F238E27FC236}">
                <a16:creationId xmlns:a16="http://schemas.microsoft.com/office/drawing/2014/main" id="{339152BA-6EEC-3497-95AE-AE25362D03E3}"/>
              </a:ext>
            </a:extLst>
          </p:cNvPr>
          <p:cNvSpPr/>
          <p:nvPr/>
        </p:nvSpPr>
        <p:spPr>
          <a:xfrm>
            <a:off x="2829971" y="2562184"/>
            <a:ext cx="1878885" cy="252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0">
            <a:extLst>
              <a:ext uri="{FF2B5EF4-FFF2-40B4-BE49-F238E27FC236}">
                <a16:creationId xmlns:a16="http://schemas.microsoft.com/office/drawing/2014/main" id="{235DC828-E51B-6022-46EF-C5523A0AFF66}"/>
              </a:ext>
            </a:extLst>
          </p:cNvPr>
          <p:cNvSpPr txBox="1">
            <a:spLocks/>
          </p:cNvSpPr>
          <p:nvPr/>
        </p:nvSpPr>
        <p:spPr>
          <a:xfrm>
            <a:off x="2979867" y="2562184"/>
            <a:ext cx="1583333" cy="252066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Water or other sugar-free liquids</a:t>
            </a:r>
          </a:p>
        </p:txBody>
      </p:sp>
      <p:sp>
        <p:nvSpPr>
          <p:cNvPr id="5" name="Rectangle 4">
            <a:extLst>
              <a:ext uri="{FF2B5EF4-FFF2-40B4-BE49-F238E27FC236}">
                <a16:creationId xmlns:a16="http://schemas.microsoft.com/office/drawing/2014/main" id="{3884B8DA-8925-1B24-B095-272CEC84266D}"/>
              </a:ext>
            </a:extLst>
          </p:cNvPr>
          <p:cNvSpPr/>
          <p:nvPr/>
        </p:nvSpPr>
        <p:spPr>
          <a:xfrm>
            <a:off x="4858752" y="2562184"/>
            <a:ext cx="1878885" cy="252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20">
            <a:extLst>
              <a:ext uri="{FF2B5EF4-FFF2-40B4-BE49-F238E27FC236}">
                <a16:creationId xmlns:a16="http://schemas.microsoft.com/office/drawing/2014/main" id="{1162F874-37D5-E301-F8C5-3FFBE5068129}"/>
              </a:ext>
            </a:extLst>
          </p:cNvPr>
          <p:cNvSpPr txBox="1">
            <a:spLocks/>
          </p:cNvSpPr>
          <p:nvPr/>
        </p:nvSpPr>
        <p:spPr>
          <a:xfrm>
            <a:off x="5008648" y="2562184"/>
            <a:ext cx="1583333" cy="252066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Insulin as per DMMP</a:t>
            </a:r>
          </a:p>
        </p:txBody>
      </p:sp>
      <p:sp>
        <p:nvSpPr>
          <p:cNvPr id="7" name="Rectangle 6">
            <a:extLst>
              <a:ext uri="{FF2B5EF4-FFF2-40B4-BE49-F238E27FC236}">
                <a16:creationId xmlns:a16="http://schemas.microsoft.com/office/drawing/2014/main" id="{8C39CCD2-3189-3599-F7D9-4233A55889B5}"/>
              </a:ext>
            </a:extLst>
          </p:cNvPr>
          <p:cNvSpPr/>
          <p:nvPr/>
        </p:nvSpPr>
        <p:spPr>
          <a:xfrm>
            <a:off x="6887533" y="2562184"/>
            <a:ext cx="1878885" cy="252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0">
            <a:extLst>
              <a:ext uri="{FF2B5EF4-FFF2-40B4-BE49-F238E27FC236}">
                <a16:creationId xmlns:a16="http://schemas.microsoft.com/office/drawing/2014/main" id="{DEAB4D83-561F-1D31-BC81-D63033E3A5C4}"/>
              </a:ext>
            </a:extLst>
          </p:cNvPr>
          <p:cNvSpPr txBox="1">
            <a:spLocks/>
          </p:cNvSpPr>
          <p:nvPr/>
        </p:nvSpPr>
        <p:spPr>
          <a:xfrm>
            <a:off x="7037429" y="2562184"/>
            <a:ext cx="1583333" cy="252066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Limit physical activity</a:t>
            </a:r>
          </a:p>
        </p:txBody>
      </p:sp>
      <p:sp>
        <p:nvSpPr>
          <p:cNvPr id="9" name="Rectangle 8">
            <a:extLst>
              <a:ext uri="{FF2B5EF4-FFF2-40B4-BE49-F238E27FC236}">
                <a16:creationId xmlns:a16="http://schemas.microsoft.com/office/drawing/2014/main" id="{595AE72E-066E-BB59-754D-065E6E20D1C1}"/>
              </a:ext>
            </a:extLst>
          </p:cNvPr>
          <p:cNvSpPr/>
          <p:nvPr/>
        </p:nvSpPr>
        <p:spPr>
          <a:xfrm>
            <a:off x="8916314" y="2562184"/>
            <a:ext cx="1878885" cy="25206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0">
            <a:extLst>
              <a:ext uri="{FF2B5EF4-FFF2-40B4-BE49-F238E27FC236}">
                <a16:creationId xmlns:a16="http://schemas.microsoft.com/office/drawing/2014/main" id="{C81137E9-E4AF-55DD-4554-C4F63204C560}"/>
              </a:ext>
            </a:extLst>
          </p:cNvPr>
          <p:cNvSpPr txBox="1">
            <a:spLocks/>
          </p:cNvSpPr>
          <p:nvPr/>
        </p:nvSpPr>
        <p:spPr>
          <a:xfrm>
            <a:off x="9066210" y="2562184"/>
            <a:ext cx="1583333" cy="2520667"/>
          </a:xfrm>
          <a:prstGeom prst="rect">
            <a:avLst/>
          </a:prstGeom>
        </p:spPr>
        <p:txBody>
          <a:bodyPr anchor="ctr"/>
          <a:lst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a:lstStyle>
          <a:p>
            <a:pPr marL="0" indent="0">
              <a:buNone/>
            </a:pPr>
            <a:r>
              <a:rPr lang="en-US" sz="1800" dirty="0">
                <a:solidFill>
                  <a:schemeClr val="bg1"/>
                </a:solidFill>
                <a:latin typeface="Arial" panose="020B0604020202020204" pitchFamily="34" charset="0"/>
                <a:cs typeface="Arial" panose="020B0604020202020204" pitchFamily="34" charset="0"/>
              </a:rPr>
              <a:t>If vomiting or lethargic, call parent/ guardian</a:t>
            </a:r>
          </a:p>
        </p:txBody>
      </p:sp>
      <p:sp>
        <p:nvSpPr>
          <p:cNvPr id="11" name="Rectangle 5">
            <a:extLst>
              <a:ext uri="{FF2B5EF4-FFF2-40B4-BE49-F238E27FC236}">
                <a16:creationId xmlns:a16="http://schemas.microsoft.com/office/drawing/2014/main" id="{3D7043E1-75B4-FC4C-45A7-65F1F0B459B6}"/>
              </a:ext>
            </a:extLst>
          </p:cNvPr>
          <p:cNvSpPr>
            <a:spLocks noChangeArrowheads="1"/>
          </p:cNvSpPr>
          <p:nvPr/>
        </p:nvSpPr>
        <p:spPr bwMode="auto">
          <a:xfrm>
            <a:off x="744570" y="1884881"/>
            <a:ext cx="8968416" cy="38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defRPr>
                <a:solidFill>
                  <a:srgbClr val="5E5F5D"/>
                </a:solidFill>
                <a:latin typeface="Arial Regular"/>
                <a:ea typeface="Arial Regular"/>
                <a:cs typeface="Arial Regular"/>
              </a:defRPr>
            </a:lvl9pPr>
          </a:lstStyle>
          <a:p>
            <a:pPr eaLnBrk="1" hangingPunct="1">
              <a:spcBef>
                <a:spcPct val="0"/>
              </a:spcBef>
              <a:buFontTx/>
              <a:buNone/>
            </a:pPr>
            <a:r>
              <a:rPr kumimoji="1" lang="en-US" altLang="en-US" sz="1870" b="1" i="0" dirty="0">
                <a:solidFill>
                  <a:schemeClr val="accent1"/>
                </a:solidFill>
                <a:latin typeface="Arial" panose="020B0604020202020204" pitchFamily="34" charset="0"/>
                <a:cs typeface="Arial" panose="020B0604020202020204" pitchFamily="34" charset="0"/>
              </a:rPr>
              <a:t>DMMP specifies treatment for ketones for the individual student. Generally:</a:t>
            </a:r>
          </a:p>
        </p:txBody>
      </p:sp>
    </p:spTree>
    <p:extLst>
      <p:ext uri="{BB962C8B-B14F-4D97-AF65-F5344CB8AC3E}">
        <p14:creationId xmlns:p14="http://schemas.microsoft.com/office/powerpoint/2010/main" val="1088747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53977-5DF2-4BC0-C6E5-CABCD63C4801}"/>
              </a:ext>
            </a:extLst>
          </p:cNvPr>
          <p:cNvSpPr>
            <a:spLocks noGrp="1"/>
          </p:cNvSpPr>
          <p:nvPr>
            <p:ph type="title"/>
          </p:nvPr>
        </p:nvSpPr>
        <p:spPr>
          <a:xfrm>
            <a:off x="1612055" y="2544843"/>
            <a:ext cx="8967891" cy="332399"/>
          </a:xfrm>
        </p:spPr>
        <p:txBody>
          <a:bodyPr/>
          <a:lstStyle/>
          <a:p>
            <a:r>
              <a:rPr lang="en-US" sz="2400" dirty="0"/>
              <a:t>Module 12 Pre- and Post-Tests:</a:t>
            </a:r>
          </a:p>
        </p:txBody>
      </p:sp>
      <p:sp>
        <p:nvSpPr>
          <p:cNvPr id="3" name="Title 2">
            <a:extLst>
              <a:ext uri="{FF2B5EF4-FFF2-40B4-BE49-F238E27FC236}">
                <a16:creationId xmlns:a16="http://schemas.microsoft.com/office/drawing/2014/main" id="{90B1C8ED-65C9-8DD9-34DC-4733D081F373}"/>
              </a:ext>
            </a:extLst>
          </p:cNvPr>
          <p:cNvSpPr txBox="1">
            <a:spLocks/>
          </p:cNvSpPr>
          <p:nvPr/>
        </p:nvSpPr>
        <p:spPr>
          <a:xfrm>
            <a:off x="1612054" y="2950621"/>
            <a:ext cx="8324426" cy="591380"/>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4270" dirty="0">
                <a:solidFill>
                  <a:schemeClr val="tx1"/>
                </a:solidFill>
              </a:rPr>
              <a:t>KETONES</a:t>
            </a:r>
          </a:p>
        </p:txBody>
      </p:sp>
      <p:sp>
        <p:nvSpPr>
          <p:cNvPr id="4" name="Title 2">
            <a:extLst>
              <a:ext uri="{FF2B5EF4-FFF2-40B4-BE49-F238E27FC236}">
                <a16:creationId xmlns:a16="http://schemas.microsoft.com/office/drawing/2014/main" id="{CCF21B77-8771-AF8A-3C79-836228A252A9}"/>
              </a:ext>
            </a:extLst>
          </p:cNvPr>
          <p:cNvSpPr txBox="1">
            <a:spLocks/>
          </p:cNvSpPr>
          <p:nvPr/>
        </p:nvSpPr>
        <p:spPr>
          <a:xfrm>
            <a:off x="1612054" y="6244799"/>
            <a:ext cx="8324426" cy="221599"/>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r>
              <a:rPr lang="en-US" sz="1600" b="0" dirty="0"/>
              <a:t>This tool may be freely duplicated and distributed for training purposes</a:t>
            </a:r>
          </a:p>
        </p:txBody>
      </p:sp>
    </p:spTree>
    <p:extLst>
      <p:ext uri="{BB962C8B-B14F-4D97-AF65-F5344CB8AC3E}">
        <p14:creationId xmlns:p14="http://schemas.microsoft.com/office/powerpoint/2010/main" val="2442357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47D0AC1B-0A42-1FF7-2BDC-227ED19EEA84}"/>
              </a:ext>
            </a:extLst>
          </p:cNvPr>
          <p:cNvSpPr>
            <a:spLocks noChangeArrowheads="1"/>
          </p:cNvSpPr>
          <p:nvPr/>
        </p:nvSpPr>
        <p:spPr bwMode="auto">
          <a:xfrm>
            <a:off x="731520" y="1200467"/>
            <a:ext cx="474678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Arial Black" panose="020B0A04020102020204" pitchFamily="34" charset="0"/>
              <a:buAutoNum type="arabicPeriod"/>
            </a:pPr>
            <a:r>
              <a:rPr lang="en-US" altLang="en-US" sz="1600" b="1" dirty="0">
                <a:solidFill>
                  <a:srgbClr val="231F20"/>
                </a:solidFill>
                <a:latin typeface="Arial" panose="020B0604020202020204" pitchFamily="34" charset="0"/>
                <a:cs typeface="Calibri" panose="020F0502020204030204" pitchFamily="34" charset="0"/>
              </a:rPr>
              <a:t>Ketones are: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Acids that result when the body does not have enough insulin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Caused by alcohol consumption</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Caused by eating too much sugar</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a:pPr>
            <a:r>
              <a:rPr lang="en-US" altLang="en-US" sz="1600" b="1" dirty="0">
                <a:solidFill>
                  <a:srgbClr val="231F20"/>
                </a:solidFill>
                <a:latin typeface="Arial" panose="020B0604020202020204" pitchFamily="34" charset="0"/>
                <a:cs typeface="Calibri" panose="020F0502020204030204" pitchFamily="34" charset="0"/>
              </a:rPr>
              <a:t>Untreated ketones can build up in the blood and result in	</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Insomnia</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Nervousness</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Diabetic ketoacidosis (DKA)</a:t>
            </a:r>
          </a:p>
          <a:p>
            <a:pPr marL="0" indent="0">
              <a:spcBef>
                <a:spcPct val="0"/>
              </a:spcBef>
              <a:buClr>
                <a:schemeClr val="accent1"/>
              </a:buClr>
              <a:buSzPct val="100000"/>
              <a:buNone/>
            </a:pPr>
            <a:endParaRPr lang="en-US" altLang="en-US" sz="1600" dirty="0">
              <a:solidFill>
                <a:srgbClr val="231F20"/>
              </a:solidFill>
              <a:latin typeface="Arial" panose="020B0604020202020204" pitchFamily="34" charset="0"/>
              <a:cs typeface="Calibri" panose="020F0502020204030204" pitchFamily="34" charset="0"/>
            </a:endParaRPr>
          </a:p>
          <a:p>
            <a:pPr marL="457200" lvl="1" indent="0">
              <a:spcBef>
                <a:spcPct val="0"/>
              </a:spcBef>
              <a:buClr>
                <a:schemeClr val="accent1"/>
              </a:buClr>
              <a:buSzPct val="100000"/>
              <a:buNone/>
            </a:pPr>
            <a:endParaRPr lang="en-US" altLang="en-US" sz="1600" dirty="0">
              <a:solidFill>
                <a:srgbClr val="231F20"/>
              </a:solidFill>
              <a:latin typeface="Arial" panose="020B060402020202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4915FB58-7D2D-E7CC-B535-6142DA1C5779}"/>
              </a:ext>
            </a:extLst>
          </p:cNvPr>
          <p:cNvSpPr>
            <a:spLocks noChangeArrowheads="1"/>
          </p:cNvSpPr>
          <p:nvPr/>
        </p:nvSpPr>
        <p:spPr bwMode="auto">
          <a:xfrm>
            <a:off x="5837595" y="1200467"/>
            <a:ext cx="4746788"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tabLst>
                <a:tab pos="298450" algn="l"/>
              </a:tabLst>
              <a:defRPr sz="3000">
                <a:solidFill>
                  <a:srgbClr val="5E5F5D"/>
                </a:solidFill>
                <a:latin typeface="Arial Regular"/>
                <a:ea typeface="Arial Regular"/>
                <a:cs typeface="Arial Regular"/>
              </a:defRPr>
            </a:lvl1pPr>
            <a:lvl2pPr marL="742950" indent="-285750">
              <a:spcBef>
                <a:spcPct val="20000"/>
              </a:spcBef>
              <a:buFont typeface="Arial" panose="020B0604020202020204" pitchFamily="34" charset="0"/>
              <a:buChar char="–"/>
              <a:tabLst>
                <a:tab pos="298450" algn="l"/>
              </a:tabLst>
              <a:defRPr sz="2400">
                <a:solidFill>
                  <a:srgbClr val="5E5F5D"/>
                </a:solidFill>
                <a:latin typeface="Arial Regular"/>
                <a:ea typeface="Arial Regular"/>
                <a:cs typeface="Arial Regular"/>
              </a:defRPr>
            </a:lvl2pPr>
            <a:lvl3pPr marL="1143000" indent="-228600">
              <a:spcBef>
                <a:spcPct val="20000"/>
              </a:spcBef>
              <a:buFont typeface="Arial" panose="020B0604020202020204" pitchFamily="34" charset="0"/>
              <a:buChar char="•"/>
              <a:tabLst>
                <a:tab pos="298450" algn="l"/>
              </a:tabLst>
              <a:defRPr sz="2200">
                <a:solidFill>
                  <a:srgbClr val="5E5F5D"/>
                </a:solidFill>
                <a:latin typeface="Arial Regular"/>
                <a:ea typeface="Arial Regular"/>
                <a:cs typeface="Arial Regular"/>
              </a:defRPr>
            </a:lvl3pPr>
            <a:lvl4pPr marL="1600200" indent="-228600">
              <a:spcBef>
                <a:spcPct val="20000"/>
              </a:spcBef>
              <a:buFont typeface="Arial" panose="020B0604020202020204" pitchFamily="34" charset="0"/>
              <a:buChar char="–"/>
              <a:tabLst>
                <a:tab pos="298450" algn="l"/>
              </a:tabLst>
              <a:defRPr sz="2000">
                <a:solidFill>
                  <a:srgbClr val="5E5F5D"/>
                </a:solidFill>
                <a:latin typeface="Arial Regular"/>
                <a:ea typeface="Arial Regular"/>
                <a:cs typeface="Arial Regular"/>
              </a:defRPr>
            </a:lvl4pPr>
            <a:lvl5pPr marL="2057400" indent="-228600">
              <a:spcBef>
                <a:spcPct val="20000"/>
              </a:spcBef>
              <a:buFont typeface="Arial" panose="020B0604020202020204" pitchFamily="34" charset="0"/>
              <a:buChar char="»"/>
              <a:tabLst>
                <a:tab pos="298450" algn="l"/>
              </a:tabLst>
              <a:defRPr>
                <a:solidFill>
                  <a:srgbClr val="5E5F5D"/>
                </a:solidFill>
                <a:latin typeface="Arial Regular"/>
                <a:ea typeface="Arial Regular"/>
                <a:cs typeface="Arial Regular"/>
              </a:defRPr>
            </a:lvl5pPr>
            <a:lvl6pPr marL="25146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6pPr>
            <a:lvl7pPr marL="29718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7pPr>
            <a:lvl8pPr marL="34290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8pPr>
            <a:lvl9pPr marL="3886200" indent="-228600" eaLnBrk="0" fontAlgn="base" hangingPunct="0">
              <a:spcBef>
                <a:spcPct val="20000"/>
              </a:spcBef>
              <a:spcAft>
                <a:spcPct val="0"/>
              </a:spcAft>
              <a:buFont typeface="Arial" panose="020B0604020202020204" pitchFamily="34" charset="0"/>
              <a:buChar char="»"/>
              <a:tabLst>
                <a:tab pos="298450" algn="l"/>
              </a:tabLst>
              <a:defRPr>
                <a:solidFill>
                  <a:srgbClr val="5E5F5D"/>
                </a:solidFill>
                <a:latin typeface="Arial Regular"/>
                <a:ea typeface="Arial Regular"/>
                <a:cs typeface="Arial Regular"/>
              </a:defRPr>
            </a:lvl9pPr>
          </a:lstStyle>
          <a:p>
            <a:pPr>
              <a:spcBef>
                <a:spcPct val="0"/>
              </a:spcBef>
              <a:buClr>
                <a:schemeClr val="accent1"/>
              </a:buClr>
              <a:buSzPct val="100000"/>
              <a:buFont typeface="+mj-lt"/>
              <a:buAutoNum type="arabicPeriod" startAt="3"/>
            </a:pPr>
            <a:r>
              <a:rPr lang="en-US" altLang="en-US" sz="1600" b="1" dirty="0">
                <a:solidFill>
                  <a:srgbClr val="231F20"/>
                </a:solidFill>
                <a:latin typeface="Arial" panose="020B0604020202020204" pitchFamily="34" charset="0"/>
                <a:cs typeface="Calibri" panose="020F0502020204030204" pitchFamily="34" charset="0"/>
              </a:rPr>
              <a:t>DKA is the number one reason children with diabetes are hospitalized.</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True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False</a:t>
            </a:r>
          </a:p>
          <a:p>
            <a:pPr marL="800100" lvl="1" indent="-342900">
              <a:spcBef>
                <a:spcPct val="0"/>
              </a:spcBef>
              <a:buClr>
                <a:schemeClr val="accent1"/>
              </a:buClr>
              <a:buSzPct val="100000"/>
              <a:buFont typeface="+mj-lt"/>
              <a:buAutoNum type="alphaLcPeriod"/>
            </a:pPr>
            <a:endParaRPr lang="en-US" altLang="en-US" sz="1600" dirty="0">
              <a:solidFill>
                <a:srgbClr val="231F20"/>
              </a:solidFill>
              <a:latin typeface="Arial" panose="020B0604020202020204" pitchFamily="34" charset="0"/>
              <a:cs typeface="Calibri" panose="020F0502020204030204" pitchFamily="34" charset="0"/>
            </a:endParaRPr>
          </a:p>
          <a:p>
            <a:pPr>
              <a:spcBef>
                <a:spcPct val="0"/>
              </a:spcBef>
              <a:buClr>
                <a:schemeClr val="accent1"/>
              </a:buClr>
              <a:buSzPct val="100000"/>
              <a:buFont typeface="+mj-lt"/>
              <a:buAutoNum type="arabicPeriod" startAt="3"/>
            </a:pPr>
            <a:r>
              <a:rPr lang="en-US" altLang="en-US" sz="1600" b="1" dirty="0">
                <a:solidFill>
                  <a:srgbClr val="231F20"/>
                </a:solidFill>
                <a:latin typeface="Arial" panose="020B0604020202020204" pitchFamily="34" charset="0"/>
                <a:cs typeface="Calibri" panose="020F0502020204030204" pitchFamily="34" charset="0"/>
              </a:rPr>
              <a:t>Ketones are checked by using:</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Saliva</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Urine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Blood</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Body temperature</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a and b</a:t>
            </a:r>
          </a:p>
          <a:p>
            <a:pPr marL="800100" lvl="1" indent="-342900">
              <a:spcBef>
                <a:spcPct val="0"/>
              </a:spcBef>
              <a:buClr>
                <a:schemeClr val="accent1"/>
              </a:buClr>
              <a:buSzPct val="100000"/>
              <a:buFont typeface="+mj-lt"/>
              <a:buAutoNum type="alphaLcPeriod"/>
            </a:pPr>
            <a:r>
              <a:rPr lang="en-US" altLang="en-US" sz="1600" dirty="0">
                <a:solidFill>
                  <a:srgbClr val="231F20"/>
                </a:solidFill>
                <a:latin typeface="Arial" panose="020B0604020202020204" pitchFamily="34" charset="0"/>
                <a:cs typeface="Calibri" panose="020F0502020204030204" pitchFamily="34" charset="0"/>
              </a:rPr>
              <a:t>b and c</a:t>
            </a:r>
          </a:p>
          <a:p>
            <a:pPr>
              <a:spcBef>
                <a:spcPct val="0"/>
              </a:spcBef>
              <a:buClr>
                <a:schemeClr val="accent1"/>
              </a:buClr>
              <a:buSzPct val="100000"/>
              <a:buFont typeface="Arial Black" panose="020B0A04020102020204" pitchFamily="34" charset="0"/>
              <a:buAutoNum type="arabicPeriod" startAt="4"/>
            </a:pPr>
            <a:endParaRPr lang="en-US" altLang="en-US" sz="1600" dirty="0">
              <a:solidFill>
                <a:srgbClr val="231F20"/>
              </a:solidFill>
              <a:latin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2329659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D710F-8D33-BBC3-3981-C0773C88A77D}"/>
              </a:ext>
            </a:extLst>
          </p:cNvPr>
          <p:cNvSpPr>
            <a:spLocks noGrp="1"/>
          </p:cNvSpPr>
          <p:nvPr>
            <p:ph type="title"/>
          </p:nvPr>
        </p:nvSpPr>
        <p:spPr/>
        <p:txBody>
          <a:bodyPr/>
          <a:lstStyle/>
          <a:p>
            <a:r>
              <a:rPr lang="en-US" dirty="0"/>
              <a:t>Disclaimer</a:t>
            </a:r>
          </a:p>
        </p:txBody>
      </p:sp>
      <p:sp>
        <p:nvSpPr>
          <p:cNvPr id="3" name="Title 1">
            <a:extLst>
              <a:ext uri="{FF2B5EF4-FFF2-40B4-BE49-F238E27FC236}">
                <a16:creationId xmlns:a16="http://schemas.microsoft.com/office/drawing/2014/main" id="{49ED2972-DAE9-AFBD-AC85-179D15C5B864}"/>
              </a:ext>
            </a:extLst>
          </p:cNvPr>
          <p:cNvSpPr txBox="1">
            <a:spLocks/>
          </p:cNvSpPr>
          <p:nvPr/>
        </p:nvSpPr>
        <p:spPr>
          <a:xfrm>
            <a:off x="1612055" y="3215403"/>
            <a:ext cx="8967891" cy="997196"/>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tx1"/>
                </a:solidFill>
                <a:latin typeface="Arial" panose="020B0604020202020204" pitchFamily="34" charset="0"/>
                <a:ea typeface="+mj-ea"/>
                <a:cs typeface="Arial" panose="020B0604020202020204" pitchFamily="34" charset="0"/>
              </a:defRPr>
            </a:lvl1pPr>
          </a:lstStyle>
          <a:p>
            <a:r>
              <a:rPr lang="en-US" sz="2400" b="0" dirty="0"/>
              <a:t>This presentation is not intended to provide legal or health care advice. Please consult with a legal or health care professional regarding your specific questions or needs.</a:t>
            </a:r>
          </a:p>
        </p:txBody>
      </p:sp>
    </p:spTree>
    <p:extLst>
      <p:ext uri="{BB962C8B-B14F-4D97-AF65-F5344CB8AC3E}">
        <p14:creationId xmlns:p14="http://schemas.microsoft.com/office/powerpoint/2010/main" val="1019280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5A9F4-4EF5-D8F9-CFE7-498E0CD8142C}"/>
              </a:ext>
            </a:extLst>
          </p:cNvPr>
          <p:cNvSpPr>
            <a:spLocks noGrp="1"/>
          </p:cNvSpPr>
          <p:nvPr>
            <p:ph type="title"/>
          </p:nvPr>
        </p:nvSpPr>
        <p:spPr/>
        <p:txBody>
          <a:bodyPr/>
          <a:lstStyle/>
          <a:p>
            <a:r>
              <a:rPr lang="en-US" dirty="0"/>
              <a:t>Where to Get More Information</a:t>
            </a:r>
          </a:p>
        </p:txBody>
      </p:sp>
      <p:sp>
        <p:nvSpPr>
          <p:cNvPr id="3" name="Title 1">
            <a:extLst>
              <a:ext uri="{FF2B5EF4-FFF2-40B4-BE49-F238E27FC236}">
                <a16:creationId xmlns:a16="http://schemas.microsoft.com/office/drawing/2014/main" id="{F537BA72-30D1-A34B-CD15-3A0FAC9E1915}"/>
              </a:ext>
            </a:extLst>
          </p:cNvPr>
          <p:cNvSpPr txBox="1">
            <a:spLocks/>
          </p:cNvSpPr>
          <p:nvPr/>
        </p:nvSpPr>
        <p:spPr>
          <a:xfrm>
            <a:off x="5567680" y="3800692"/>
            <a:ext cx="4937760" cy="1717393"/>
          </a:xfrm>
          <a:prstGeom prst="rect">
            <a:avLst/>
          </a:prstGeom>
        </p:spPr>
        <p:txBody>
          <a:bodyPr vert="horz" wrap="square" lIns="0" tIns="0" rIns="0" bIns="0" rtlCol="0" anchor="t" anchorCtr="0">
            <a:spAutoFit/>
          </a:bodyPr>
          <a:lstStyle>
            <a:lvl1pPr algn="l" defTabSz="1219170" rtl="0" eaLnBrk="1" latinLnBrk="0" hangingPunct="1">
              <a:lnSpc>
                <a:spcPct val="90000"/>
              </a:lnSpc>
              <a:spcBef>
                <a:spcPct val="0"/>
              </a:spcBef>
              <a:buNone/>
              <a:defRPr sz="4267" b="1" kern="1200">
                <a:solidFill>
                  <a:schemeClr val="bg1"/>
                </a:solidFill>
                <a:latin typeface="Arial" panose="020B0604020202020204" pitchFamily="34" charset="0"/>
                <a:ea typeface="+mj-ea"/>
                <a:cs typeface="Arial" panose="020B0604020202020204" pitchFamily="34" charset="0"/>
              </a:defRPr>
            </a:lvl1pPr>
          </a:lstStyle>
          <a:p>
            <a:pPr>
              <a:lnSpc>
                <a:spcPct val="150000"/>
              </a:lnSpc>
            </a:pPr>
            <a:r>
              <a:rPr lang="en-US" sz="2000" dirty="0"/>
              <a:t>AMERICAN DIABETES ASSOCIATION</a:t>
            </a:r>
          </a:p>
          <a:p>
            <a:pPr>
              <a:lnSpc>
                <a:spcPct val="150000"/>
              </a:lnSpc>
            </a:pPr>
            <a:r>
              <a:rPr lang="en-US" sz="2000" b="0" dirty="0"/>
              <a:t>1-800-DIABETES (342-2383)</a:t>
            </a:r>
          </a:p>
          <a:p>
            <a:pPr>
              <a:lnSpc>
                <a:spcPct val="150000"/>
              </a:lnSpc>
            </a:pPr>
            <a:r>
              <a:rPr lang="en-US" sz="2000" b="0" dirty="0"/>
              <a:t>DIABETES.ORG/SAFEATSCHOOL</a:t>
            </a:r>
          </a:p>
          <a:p>
            <a:endParaRPr lang="en-US" sz="2400" dirty="0"/>
          </a:p>
        </p:txBody>
      </p:sp>
      <p:pic>
        <p:nvPicPr>
          <p:cNvPr id="4" name="Picture 3">
            <a:extLst>
              <a:ext uri="{FF2B5EF4-FFF2-40B4-BE49-F238E27FC236}">
                <a16:creationId xmlns:a16="http://schemas.microsoft.com/office/drawing/2014/main" id="{88CB429D-4237-1AC0-D7B9-04BAB81B96F7}"/>
              </a:ext>
            </a:extLst>
          </p:cNvPr>
          <p:cNvPicPr>
            <a:picLocks noChangeAspect="1"/>
          </p:cNvPicPr>
          <p:nvPr/>
        </p:nvPicPr>
        <p:blipFill>
          <a:blip r:embed="rId3"/>
          <a:stretch>
            <a:fillRect/>
          </a:stretch>
        </p:blipFill>
        <p:spPr>
          <a:xfrm>
            <a:off x="1612055" y="3929070"/>
            <a:ext cx="2949785" cy="1124606"/>
          </a:xfrm>
          <a:prstGeom prst="rect">
            <a:avLst/>
          </a:prstGeom>
        </p:spPr>
      </p:pic>
      <p:cxnSp>
        <p:nvCxnSpPr>
          <p:cNvPr id="6" name="Straight Connector 5">
            <a:extLst>
              <a:ext uri="{FF2B5EF4-FFF2-40B4-BE49-F238E27FC236}">
                <a16:creationId xmlns:a16="http://schemas.microsoft.com/office/drawing/2014/main" id="{F16FF037-48AF-90D4-AFBA-39A9FA5319CB}"/>
              </a:ext>
            </a:extLst>
          </p:cNvPr>
          <p:cNvCxnSpPr/>
          <p:nvPr/>
        </p:nvCxnSpPr>
        <p:spPr>
          <a:xfrm>
            <a:off x="4693920" y="3726706"/>
            <a:ext cx="0" cy="19933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E9E9AD-3D92-86AA-7A62-94BD28289473}"/>
              </a:ext>
            </a:extLst>
          </p:cNvPr>
          <p:cNvCxnSpPr>
            <a:cxnSpLocks/>
          </p:cNvCxnSpPr>
          <p:nvPr/>
        </p:nvCxnSpPr>
        <p:spPr>
          <a:xfrm flipV="1">
            <a:off x="5069840" y="3908750"/>
            <a:ext cx="0" cy="120173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8192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88EFCC-F5EB-DB4E-D105-D0DCD618A75F}"/>
              </a:ext>
            </a:extLst>
          </p:cNvPr>
          <p:cNvSpPr>
            <a:spLocks noGrp="1"/>
          </p:cNvSpPr>
          <p:nvPr>
            <p:ph type="body" sz="quarter" idx="10"/>
          </p:nvPr>
        </p:nvSpPr>
        <p:spPr>
          <a:xfrm>
            <a:off x="3342701" y="3246285"/>
            <a:ext cx="2223212" cy="804078"/>
          </a:xfrm>
        </p:spPr>
        <p:txBody>
          <a:bodyPr/>
          <a:lstStyle/>
          <a:p>
            <a:pPr>
              <a:lnSpc>
                <a:spcPct val="100000"/>
              </a:lnSpc>
            </a:pPr>
            <a:r>
              <a:rPr lang="en-US" dirty="0"/>
              <a:t>Ketone monitoring is a vital piece of the Diabetes Medical Management Plan.</a:t>
            </a:r>
          </a:p>
        </p:txBody>
      </p:sp>
      <p:sp>
        <p:nvSpPr>
          <p:cNvPr id="3" name="Title 2">
            <a:extLst>
              <a:ext uri="{FF2B5EF4-FFF2-40B4-BE49-F238E27FC236}">
                <a16:creationId xmlns:a16="http://schemas.microsoft.com/office/drawing/2014/main" id="{6AE63B9C-1507-21B6-E676-05A48808324E}"/>
              </a:ext>
            </a:extLst>
          </p:cNvPr>
          <p:cNvSpPr>
            <a:spLocks noGrp="1"/>
          </p:cNvSpPr>
          <p:nvPr>
            <p:ph type="title"/>
          </p:nvPr>
        </p:nvSpPr>
        <p:spPr>
          <a:xfrm>
            <a:off x="3342701" y="1755562"/>
            <a:ext cx="2571082" cy="1734064"/>
          </a:xfrm>
        </p:spPr>
        <p:txBody>
          <a:bodyPr/>
          <a:lstStyle/>
          <a:p>
            <a:r>
              <a:rPr lang="en-US" dirty="0"/>
              <a:t>Optimal Student Health </a:t>
            </a:r>
            <a:br>
              <a:rPr lang="en-US" dirty="0"/>
            </a:br>
            <a:r>
              <a:rPr lang="en-US" dirty="0"/>
              <a:t>and Learning</a:t>
            </a:r>
          </a:p>
        </p:txBody>
      </p:sp>
      <p:sp>
        <p:nvSpPr>
          <p:cNvPr id="4" name="Text Placeholder 3">
            <a:extLst>
              <a:ext uri="{FF2B5EF4-FFF2-40B4-BE49-F238E27FC236}">
                <a16:creationId xmlns:a16="http://schemas.microsoft.com/office/drawing/2014/main" id="{72AFBD42-E801-0E21-0903-3B1C21C52727}"/>
              </a:ext>
            </a:extLst>
          </p:cNvPr>
          <p:cNvSpPr>
            <a:spLocks noGrp="1"/>
          </p:cNvSpPr>
          <p:nvPr>
            <p:ph type="body" sz="quarter" idx="11"/>
          </p:nvPr>
        </p:nvSpPr>
        <p:spPr/>
        <p:txBody>
          <a:bodyPr/>
          <a:lstStyle/>
          <a:p>
            <a:r>
              <a:rPr lang="en-US" dirty="0"/>
              <a:t>GOAL: </a:t>
            </a:r>
          </a:p>
        </p:txBody>
      </p:sp>
    </p:spTree>
    <p:extLst>
      <p:ext uri="{BB962C8B-B14F-4D97-AF65-F5344CB8AC3E}">
        <p14:creationId xmlns:p14="http://schemas.microsoft.com/office/powerpoint/2010/main" val="3073443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1A8AF9D-DE70-07E3-8B3E-B146EC3D7F5A}"/>
              </a:ext>
            </a:extLst>
          </p:cNvPr>
          <p:cNvSpPr>
            <a:spLocks noGrp="1"/>
          </p:cNvSpPr>
          <p:nvPr>
            <p:ph type="body" sz="quarter" idx="22"/>
          </p:nvPr>
        </p:nvSpPr>
        <p:spPr>
          <a:xfrm>
            <a:off x="6829357" y="2041309"/>
            <a:ext cx="4216596" cy="1060034"/>
          </a:xfrm>
        </p:spPr>
        <p:txBody>
          <a:bodyPr/>
          <a:lstStyle/>
          <a:p>
            <a:r>
              <a:rPr lang="en-US" b="1" dirty="0">
                <a:solidFill>
                  <a:schemeClr val="accent1"/>
                </a:solidFill>
              </a:rPr>
              <a:t>PARTICIPANTS WILL BE </a:t>
            </a:r>
            <a:br>
              <a:rPr lang="en-US" b="1" dirty="0">
                <a:solidFill>
                  <a:schemeClr val="accent1"/>
                </a:solidFill>
              </a:rPr>
            </a:br>
            <a:r>
              <a:rPr lang="en-US" b="1" dirty="0">
                <a:solidFill>
                  <a:schemeClr val="accent1"/>
                </a:solidFill>
              </a:rPr>
              <a:t>ABLE TO UNDERSTAND:</a:t>
            </a:r>
          </a:p>
          <a:p>
            <a:endParaRPr lang="en-US" dirty="0"/>
          </a:p>
          <a:p>
            <a:endParaRPr lang="en-US" dirty="0"/>
          </a:p>
        </p:txBody>
      </p:sp>
      <p:sp>
        <p:nvSpPr>
          <p:cNvPr id="10" name="Title 3">
            <a:extLst>
              <a:ext uri="{FF2B5EF4-FFF2-40B4-BE49-F238E27FC236}">
                <a16:creationId xmlns:a16="http://schemas.microsoft.com/office/drawing/2014/main" id="{D4630795-5F01-964D-8FAA-1E76FE25CB0D}"/>
              </a:ext>
            </a:extLst>
          </p:cNvPr>
          <p:cNvSpPr>
            <a:spLocks noGrp="1"/>
          </p:cNvSpPr>
          <p:nvPr>
            <p:ph type="title"/>
          </p:nvPr>
        </p:nvSpPr>
        <p:spPr>
          <a:prstGeom prst="rect">
            <a:avLst/>
          </a:prstGeom>
        </p:spPr>
        <p:txBody>
          <a:bodyPr/>
          <a:lstStyle/>
          <a:p>
            <a:r>
              <a:rPr lang="en-US" dirty="0"/>
              <a:t>Learning Objectives</a:t>
            </a:r>
          </a:p>
        </p:txBody>
      </p:sp>
      <p:sp>
        <p:nvSpPr>
          <p:cNvPr id="11" name="Text Placeholder 4">
            <a:extLst>
              <a:ext uri="{FF2B5EF4-FFF2-40B4-BE49-F238E27FC236}">
                <a16:creationId xmlns:a16="http://schemas.microsoft.com/office/drawing/2014/main" id="{0A6300DF-F3B1-6147-9C1E-CCE95635866C}"/>
              </a:ext>
            </a:extLst>
          </p:cNvPr>
          <p:cNvSpPr txBox="1">
            <a:spLocks/>
          </p:cNvSpPr>
          <p:nvPr/>
        </p:nvSpPr>
        <p:spPr>
          <a:xfrm>
            <a:off x="6829357" y="2872079"/>
            <a:ext cx="4216596" cy="2688557"/>
          </a:xfrm>
          <a:prstGeom prst="rect">
            <a:avLst/>
          </a:prstGeom>
        </p:spPr>
        <p:txBody>
          <a:bodyPr wrap="square" lIns="0" tIns="0" rIns="0" bIns="0">
            <a:spAutoFit/>
          </a:bodyPr>
          <a:lstStyle>
            <a:lvl1pPr marL="0" indent="0" algn="l" defTabSz="914400" rtl="0" eaLnBrk="1" latinLnBrk="0" hangingPunct="1">
              <a:lnSpc>
                <a:spcPct val="90000"/>
              </a:lnSpc>
              <a:spcBef>
                <a:spcPts val="1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3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67" dirty="0"/>
              <a:t>What ketones are</a:t>
            </a:r>
          </a:p>
          <a:p>
            <a:endParaRPr lang="en-US" sz="1867" dirty="0"/>
          </a:p>
          <a:p>
            <a:r>
              <a:rPr lang="en-US" sz="1867" dirty="0"/>
              <a:t>Why ketones are monitored</a:t>
            </a:r>
          </a:p>
          <a:p>
            <a:endParaRPr lang="en-US" sz="1867" dirty="0"/>
          </a:p>
          <a:p>
            <a:r>
              <a:rPr lang="en-US" sz="1867" dirty="0"/>
              <a:t>When ketones should be monitored</a:t>
            </a:r>
          </a:p>
          <a:p>
            <a:endParaRPr lang="en-US" sz="1867" dirty="0"/>
          </a:p>
          <a:p>
            <a:r>
              <a:rPr lang="en-US" sz="1867" dirty="0"/>
              <a:t>When to contact school nurse, parent/guardian, healthcare provider</a:t>
            </a:r>
          </a:p>
          <a:p>
            <a:endParaRPr lang="en-US" sz="1867" dirty="0"/>
          </a:p>
          <a:p>
            <a:r>
              <a:rPr lang="en-US" sz="1867" dirty="0"/>
              <a:t>How to perform a ketone check</a:t>
            </a:r>
          </a:p>
        </p:txBody>
      </p:sp>
      <p:cxnSp>
        <p:nvCxnSpPr>
          <p:cNvPr id="7" name="Straight Connector 6">
            <a:extLst>
              <a:ext uri="{FF2B5EF4-FFF2-40B4-BE49-F238E27FC236}">
                <a16:creationId xmlns:a16="http://schemas.microsoft.com/office/drawing/2014/main" id="{3818C405-CB6D-D1F5-632D-5E4EEA6815F2}"/>
              </a:ext>
            </a:extLst>
          </p:cNvPr>
          <p:cNvCxnSpPr>
            <a:cxnSpLocks/>
          </p:cNvCxnSpPr>
          <p:nvPr/>
        </p:nvCxnSpPr>
        <p:spPr>
          <a:xfrm>
            <a:off x="6829357" y="272034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A5F58DD-A424-E935-8EF7-FBEE47C42704}"/>
              </a:ext>
            </a:extLst>
          </p:cNvPr>
          <p:cNvCxnSpPr>
            <a:cxnSpLocks/>
          </p:cNvCxnSpPr>
          <p:nvPr/>
        </p:nvCxnSpPr>
        <p:spPr>
          <a:xfrm>
            <a:off x="6829357" y="3274062"/>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D35CC7C-95D6-1411-4A96-FE1EEBC1D966}"/>
              </a:ext>
            </a:extLst>
          </p:cNvPr>
          <p:cNvCxnSpPr>
            <a:cxnSpLocks/>
          </p:cNvCxnSpPr>
          <p:nvPr/>
        </p:nvCxnSpPr>
        <p:spPr>
          <a:xfrm>
            <a:off x="6829357" y="3850125"/>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A8E91F20-F6A2-A01D-DEDB-A89249065A37}"/>
              </a:ext>
            </a:extLst>
          </p:cNvPr>
          <p:cNvCxnSpPr>
            <a:cxnSpLocks/>
          </p:cNvCxnSpPr>
          <p:nvPr/>
        </p:nvCxnSpPr>
        <p:spPr>
          <a:xfrm>
            <a:off x="6829357" y="4348664"/>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36322A8-1FF4-1CB2-74E9-10CF35952F34}"/>
              </a:ext>
            </a:extLst>
          </p:cNvPr>
          <p:cNvCxnSpPr>
            <a:cxnSpLocks/>
          </p:cNvCxnSpPr>
          <p:nvPr/>
        </p:nvCxnSpPr>
        <p:spPr>
          <a:xfrm>
            <a:off x="6829357" y="5151097"/>
            <a:ext cx="4216596"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1169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745672-56EC-E6F9-E83E-57300E40D2E2}"/>
              </a:ext>
            </a:extLst>
          </p:cNvPr>
          <p:cNvSpPr>
            <a:spLocks noGrp="1"/>
          </p:cNvSpPr>
          <p:nvPr>
            <p:ph type="body" sz="quarter" idx="26"/>
          </p:nvPr>
        </p:nvSpPr>
        <p:spPr/>
        <p:txBody>
          <a:bodyPr/>
          <a:lstStyle/>
          <a:p>
            <a:r>
              <a:rPr lang="en-US" sz="2000" b="0" dirty="0"/>
              <a:t>Acids that result when the body does not have enough insulin and uses fats for energy</a:t>
            </a:r>
          </a:p>
        </p:txBody>
      </p:sp>
      <p:sp>
        <p:nvSpPr>
          <p:cNvPr id="4" name="Title 3">
            <a:extLst>
              <a:ext uri="{FF2B5EF4-FFF2-40B4-BE49-F238E27FC236}">
                <a16:creationId xmlns:a16="http://schemas.microsoft.com/office/drawing/2014/main" id="{E82EBEFA-3385-D85F-9130-CC12F847C3B0}"/>
              </a:ext>
            </a:extLst>
          </p:cNvPr>
          <p:cNvSpPr>
            <a:spLocks noGrp="1"/>
          </p:cNvSpPr>
          <p:nvPr>
            <p:ph type="title"/>
          </p:nvPr>
        </p:nvSpPr>
        <p:spPr>
          <a:xfrm>
            <a:off x="912250" y="1053866"/>
            <a:ext cx="10366813" cy="517001"/>
          </a:xfrm>
        </p:spPr>
        <p:txBody>
          <a:bodyPr/>
          <a:lstStyle/>
          <a:p>
            <a:r>
              <a:rPr lang="en-US" dirty="0"/>
              <a:t>What are Ketones?</a:t>
            </a:r>
          </a:p>
        </p:txBody>
      </p:sp>
      <p:sp>
        <p:nvSpPr>
          <p:cNvPr id="5" name="Text Placeholder 4">
            <a:extLst>
              <a:ext uri="{FF2B5EF4-FFF2-40B4-BE49-F238E27FC236}">
                <a16:creationId xmlns:a16="http://schemas.microsoft.com/office/drawing/2014/main" id="{23AA8B47-1769-A7D8-E826-24AA203D7959}"/>
              </a:ext>
            </a:extLst>
          </p:cNvPr>
          <p:cNvSpPr>
            <a:spLocks noGrp="1"/>
          </p:cNvSpPr>
          <p:nvPr>
            <p:ph type="body" sz="quarter" idx="28"/>
          </p:nvPr>
        </p:nvSpPr>
        <p:spPr/>
        <p:txBody>
          <a:bodyPr/>
          <a:lstStyle/>
          <a:p>
            <a:r>
              <a:rPr lang="en-US" sz="2000" b="0" dirty="0"/>
              <a:t>May occur when insulin is not given, during illness or extreme bodily stress, or with dehydration</a:t>
            </a:r>
          </a:p>
        </p:txBody>
      </p:sp>
      <p:sp>
        <p:nvSpPr>
          <p:cNvPr id="7" name="Text Placeholder 6">
            <a:extLst>
              <a:ext uri="{FF2B5EF4-FFF2-40B4-BE49-F238E27FC236}">
                <a16:creationId xmlns:a16="http://schemas.microsoft.com/office/drawing/2014/main" id="{F219A92A-139C-53BA-86F7-27E18DD97AAF}"/>
              </a:ext>
            </a:extLst>
          </p:cNvPr>
          <p:cNvSpPr>
            <a:spLocks noGrp="1"/>
          </p:cNvSpPr>
          <p:nvPr>
            <p:ph type="body" sz="quarter" idx="30"/>
          </p:nvPr>
        </p:nvSpPr>
        <p:spPr/>
        <p:txBody>
          <a:bodyPr/>
          <a:lstStyle/>
          <a:p>
            <a:r>
              <a:rPr lang="en-US" sz="2000" b="0" dirty="0"/>
              <a:t>Can cause abdominal pain, nausea, and vomiting</a:t>
            </a:r>
          </a:p>
        </p:txBody>
      </p:sp>
      <p:sp>
        <p:nvSpPr>
          <p:cNvPr id="9" name="Text Placeholder 8">
            <a:extLst>
              <a:ext uri="{FF2B5EF4-FFF2-40B4-BE49-F238E27FC236}">
                <a16:creationId xmlns:a16="http://schemas.microsoft.com/office/drawing/2014/main" id="{A237B4B4-1416-6176-3878-89105CA82D71}"/>
              </a:ext>
            </a:extLst>
          </p:cNvPr>
          <p:cNvSpPr>
            <a:spLocks noGrp="1"/>
          </p:cNvSpPr>
          <p:nvPr>
            <p:ph type="body" sz="quarter" idx="32"/>
          </p:nvPr>
        </p:nvSpPr>
        <p:spPr/>
        <p:txBody>
          <a:bodyPr/>
          <a:lstStyle/>
          <a:p>
            <a:r>
              <a:rPr lang="en-US" sz="2000" b="0" dirty="0"/>
              <a:t>Without sufficient insulin, ketones continue to build up in the blood and result in diabetic ketoacidosis (DKA)</a:t>
            </a:r>
          </a:p>
        </p:txBody>
      </p:sp>
    </p:spTree>
    <p:extLst>
      <p:ext uri="{BB962C8B-B14F-4D97-AF65-F5344CB8AC3E}">
        <p14:creationId xmlns:p14="http://schemas.microsoft.com/office/powerpoint/2010/main" val="59204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070213"/>
            <a:ext cx="8769984" cy="3586175"/>
          </a:xfrm>
        </p:spPr>
        <p:txBody>
          <a:bodyPr/>
          <a:lstStyle/>
          <a:p>
            <a:r>
              <a:rPr lang="en-US" dirty="0"/>
              <a:t>Diabetic Ketoacidosis (DKA) is a critical emergency state</a:t>
            </a:r>
          </a:p>
          <a:p>
            <a:r>
              <a:rPr lang="en-US" dirty="0"/>
              <a:t>Early detection and treatment of ketones helps prevent DKA and hospitalizations due to DKA</a:t>
            </a:r>
          </a:p>
          <a:p>
            <a:r>
              <a:rPr lang="en-US" dirty="0"/>
              <a:t>Untreated, progression to DKA may lead to severe dehydration, coma, permanent brain damage, or death</a:t>
            </a:r>
          </a:p>
          <a:p>
            <a:r>
              <a:rPr lang="en-US" dirty="0"/>
              <a:t>DKA is the number one reason for hospitalizing children with diabetes </a:t>
            </a:r>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17197"/>
          </a:xfrm>
        </p:spPr>
        <p:txBody>
          <a:bodyPr/>
          <a:lstStyle/>
          <a:p>
            <a:r>
              <a:rPr lang="en-US" dirty="0"/>
              <a:t>Why Check for Ketones?</a:t>
            </a:r>
          </a:p>
          <a:p>
            <a:endParaRPr lang="en-US" dirty="0"/>
          </a:p>
        </p:txBody>
      </p:sp>
      <p:pic>
        <p:nvPicPr>
          <p:cNvPr id="11" name="Picture 10">
            <a:extLst>
              <a:ext uri="{FF2B5EF4-FFF2-40B4-BE49-F238E27FC236}">
                <a16:creationId xmlns:a16="http://schemas.microsoft.com/office/drawing/2014/main" id="{0BBAF2E9-5D6D-4B4D-9452-BA814232ED63}"/>
              </a:ext>
            </a:extLst>
          </p:cNvPr>
          <p:cNvPicPr>
            <a:picLocks noChangeAspect="1"/>
          </p:cNvPicPr>
          <p:nvPr/>
        </p:nvPicPr>
        <p:blipFill>
          <a:blip r:embed="rId3"/>
          <a:stretch>
            <a:fillRect/>
          </a:stretch>
        </p:blipFill>
        <p:spPr>
          <a:xfrm>
            <a:off x="793749" y="2118765"/>
            <a:ext cx="977900" cy="977900"/>
          </a:xfrm>
          <a:prstGeom prst="rect">
            <a:avLst/>
          </a:prstGeom>
        </p:spPr>
      </p:pic>
    </p:spTree>
    <p:extLst>
      <p:ext uri="{BB962C8B-B14F-4D97-AF65-F5344CB8AC3E}">
        <p14:creationId xmlns:p14="http://schemas.microsoft.com/office/powerpoint/2010/main" val="21575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070213"/>
            <a:ext cx="8769984" cy="3919599"/>
          </a:xfrm>
        </p:spPr>
        <p:txBody>
          <a:bodyPr/>
          <a:lstStyle/>
          <a:p>
            <a:pPr marL="0" indent="0">
              <a:buNone/>
            </a:pPr>
            <a:r>
              <a:rPr lang="en-US" b="1" dirty="0">
                <a:solidFill>
                  <a:schemeClr val="accent1"/>
                </a:solidFill>
              </a:rPr>
              <a:t>The DMMP should specify, but generally:</a:t>
            </a:r>
          </a:p>
          <a:p>
            <a:r>
              <a:rPr lang="en-US" dirty="0"/>
              <a:t>When blood glucose is elevated per the DMMP</a:t>
            </a:r>
          </a:p>
          <a:p>
            <a:r>
              <a:rPr lang="en-US" dirty="0"/>
              <a:t>During acute illness, infection, or fever </a:t>
            </a:r>
          </a:p>
          <a:p>
            <a:r>
              <a:rPr lang="en-US" dirty="0"/>
              <a:t>Whenever symptoms of DKA are present </a:t>
            </a:r>
          </a:p>
          <a:p>
            <a:r>
              <a:rPr lang="en-US" dirty="0"/>
              <a:t>Nausea and/or vomiting</a:t>
            </a:r>
          </a:p>
          <a:p>
            <a:r>
              <a:rPr lang="en-US" dirty="0"/>
              <a:t>Abdominal Pain</a:t>
            </a:r>
          </a:p>
          <a:p>
            <a:r>
              <a:rPr lang="en-US" dirty="0"/>
              <a:t>Sweet, fruity odor to the breath</a:t>
            </a:r>
          </a:p>
          <a:p>
            <a:r>
              <a:rPr lang="en-US" dirty="0"/>
              <a:t>Drowsiness</a:t>
            </a:r>
          </a:p>
          <a:p>
            <a:r>
              <a:rPr lang="en-US" dirty="0"/>
              <a:t>Diarrhea</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17197"/>
          </a:xfrm>
        </p:spPr>
        <p:txBody>
          <a:bodyPr/>
          <a:lstStyle/>
          <a:p>
            <a:r>
              <a:rPr lang="en-US" dirty="0"/>
              <a:t>When Should Ketones be Checked?</a:t>
            </a:r>
          </a:p>
        </p:txBody>
      </p:sp>
      <p:pic>
        <p:nvPicPr>
          <p:cNvPr id="11" name="Picture 10">
            <a:extLst>
              <a:ext uri="{FF2B5EF4-FFF2-40B4-BE49-F238E27FC236}">
                <a16:creationId xmlns:a16="http://schemas.microsoft.com/office/drawing/2014/main" id="{0BBAF2E9-5D6D-4B4D-9452-BA814232ED63}"/>
              </a:ext>
            </a:extLst>
          </p:cNvPr>
          <p:cNvPicPr>
            <a:picLocks noChangeAspect="1"/>
          </p:cNvPicPr>
          <p:nvPr/>
        </p:nvPicPr>
        <p:blipFill>
          <a:blip r:embed="rId3"/>
          <a:stretch>
            <a:fillRect/>
          </a:stretch>
        </p:blipFill>
        <p:spPr>
          <a:xfrm>
            <a:off x="793749" y="2118765"/>
            <a:ext cx="977900" cy="977900"/>
          </a:xfrm>
          <a:prstGeom prst="rect">
            <a:avLst/>
          </a:prstGeom>
        </p:spPr>
      </p:pic>
    </p:spTree>
    <p:extLst>
      <p:ext uri="{BB962C8B-B14F-4D97-AF65-F5344CB8AC3E}">
        <p14:creationId xmlns:p14="http://schemas.microsoft.com/office/powerpoint/2010/main" val="2650463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1986069" y="2070213"/>
            <a:ext cx="8769984" cy="3873496"/>
          </a:xfrm>
        </p:spPr>
        <p:txBody>
          <a:bodyPr/>
          <a:lstStyle/>
          <a:p>
            <a:r>
              <a:rPr lang="en-US" dirty="0"/>
              <a:t>An isolated high blood glucose reading, in the absence of other symptoms is not cause for alarm</a:t>
            </a:r>
          </a:p>
          <a:p>
            <a:r>
              <a:rPr lang="en-US" dirty="0"/>
              <a:t>DKA usually develops over hours, or even days </a:t>
            </a:r>
          </a:p>
          <a:p>
            <a:r>
              <a:rPr lang="en-US" dirty="0"/>
              <a:t>DKA can progress much more quickly for students who use insulin pumps, or those who have an illness or infection</a:t>
            </a:r>
          </a:p>
          <a:p>
            <a:r>
              <a:rPr lang="en-US" dirty="0"/>
              <a:t>Most at risk when symptoms of DKA are mistaken for flu with high blood glucoses and ketones are unchecked and untreated</a:t>
            </a:r>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17197"/>
          </a:xfrm>
        </p:spPr>
        <p:txBody>
          <a:bodyPr/>
          <a:lstStyle/>
          <a:p>
            <a:r>
              <a:rPr lang="en-US" dirty="0"/>
              <a:t>How Quickly Does DKA Progress?</a:t>
            </a:r>
          </a:p>
        </p:txBody>
      </p:sp>
      <p:pic>
        <p:nvPicPr>
          <p:cNvPr id="11" name="Picture 10">
            <a:extLst>
              <a:ext uri="{FF2B5EF4-FFF2-40B4-BE49-F238E27FC236}">
                <a16:creationId xmlns:a16="http://schemas.microsoft.com/office/drawing/2014/main" id="{0BBAF2E9-5D6D-4B4D-9452-BA814232ED63}"/>
              </a:ext>
            </a:extLst>
          </p:cNvPr>
          <p:cNvPicPr>
            <a:picLocks noChangeAspect="1"/>
          </p:cNvPicPr>
          <p:nvPr/>
        </p:nvPicPr>
        <p:blipFill>
          <a:blip r:embed="rId3"/>
          <a:stretch>
            <a:fillRect/>
          </a:stretch>
        </p:blipFill>
        <p:spPr>
          <a:xfrm>
            <a:off x="793749" y="2118765"/>
            <a:ext cx="977900" cy="977900"/>
          </a:xfrm>
          <a:prstGeom prst="rect">
            <a:avLst/>
          </a:prstGeom>
        </p:spPr>
      </p:pic>
    </p:spTree>
    <p:extLst>
      <p:ext uri="{BB962C8B-B14F-4D97-AF65-F5344CB8AC3E}">
        <p14:creationId xmlns:p14="http://schemas.microsoft.com/office/powerpoint/2010/main" val="5927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17197"/>
          </a:xfrm>
        </p:spPr>
        <p:txBody>
          <a:bodyPr/>
          <a:lstStyle/>
          <a:p>
            <a:r>
              <a:rPr lang="en-US" dirty="0"/>
              <a:t>Checking for Ketones</a:t>
            </a:r>
          </a:p>
        </p:txBody>
      </p:sp>
      <p:sp>
        <p:nvSpPr>
          <p:cNvPr id="6" name="Rectangle 5">
            <a:extLst>
              <a:ext uri="{FF2B5EF4-FFF2-40B4-BE49-F238E27FC236}">
                <a16:creationId xmlns:a16="http://schemas.microsoft.com/office/drawing/2014/main" id="{2E2B7999-1244-EC30-0610-AE5939787032}"/>
              </a:ext>
            </a:extLst>
          </p:cNvPr>
          <p:cNvSpPr/>
          <p:nvPr/>
        </p:nvSpPr>
        <p:spPr>
          <a:xfrm>
            <a:off x="801190" y="2341121"/>
            <a:ext cx="4780758" cy="2744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B83DD92-1886-B68C-D165-DF7A22919586}"/>
              </a:ext>
            </a:extLst>
          </p:cNvPr>
          <p:cNvSpPr/>
          <p:nvPr/>
        </p:nvSpPr>
        <p:spPr>
          <a:xfrm>
            <a:off x="5834495" y="2341121"/>
            <a:ext cx="4780758" cy="27440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8A7DFDA-D10D-2C88-1250-ADF3BB6674B8}"/>
              </a:ext>
            </a:extLst>
          </p:cNvPr>
          <p:cNvSpPr txBox="1"/>
          <p:nvPr/>
        </p:nvSpPr>
        <p:spPr>
          <a:xfrm>
            <a:off x="1053737" y="2744883"/>
            <a:ext cx="4064798" cy="400110"/>
          </a:xfrm>
          <a:prstGeom prst="rect">
            <a:avLst/>
          </a:prstGeom>
          <a:noFill/>
        </p:spPr>
        <p:txBody>
          <a:bodyPr wrap="square" rtlCol="0" anchor="t">
            <a:spAutoFit/>
          </a:bodyPr>
          <a:lstStyle/>
          <a:p>
            <a:pPr lvl="0" rtl="0"/>
            <a:r>
              <a:rPr lang="en-US" sz="2000" b="1" dirty="0">
                <a:solidFill>
                  <a:schemeClr val="bg1"/>
                </a:solidFill>
                <a:latin typeface="Arial" panose="020B0604020202020204" pitchFamily="34" charset="0"/>
                <a:cs typeface="Arial" panose="020B0604020202020204" pitchFamily="34" charset="0"/>
              </a:rPr>
              <a:t>URINE</a:t>
            </a:r>
          </a:p>
        </p:txBody>
      </p:sp>
      <p:sp>
        <p:nvSpPr>
          <p:cNvPr id="9" name="TextBox 8">
            <a:extLst>
              <a:ext uri="{FF2B5EF4-FFF2-40B4-BE49-F238E27FC236}">
                <a16:creationId xmlns:a16="http://schemas.microsoft.com/office/drawing/2014/main" id="{00D2E8B5-3D9D-E9B4-B7D0-1A1501A3EBD5}"/>
              </a:ext>
            </a:extLst>
          </p:cNvPr>
          <p:cNvSpPr txBox="1"/>
          <p:nvPr/>
        </p:nvSpPr>
        <p:spPr>
          <a:xfrm>
            <a:off x="1097096" y="3352558"/>
            <a:ext cx="3978080" cy="338554"/>
          </a:xfrm>
          <a:prstGeom prst="rect">
            <a:avLst/>
          </a:prstGeom>
          <a:noFill/>
        </p:spPr>
        <p:txBody>
          <a:bodyPr wrap="square" rtlCol="0" anchor="t">
            <a:spAutoFit/>
          </a:bodyPr>
          <a:lstStyle/>
          <a:p>
            <a:pPr marL="285750" lvl="0" indent="-285750" rtl="0">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Most widely used</a:t>
            </a:r>
          </a:p>
        </p:txBody>
      </p:sp>
      <p:cxnSp>
        <p:nvCxnSpPr>
          <p:cNvPr id="17" name="Straight Connector 16">
            <a:extLst>
              <a:ext uri="{FF2B5EF4-FFF2-40B4-BE49-F238E27FC236}">
                <a16:creationId xmlns:a16="http://schemas.microsoft.com/office/drawing/2014/main" id="{26454A6B-8024-A4F0-ABB1-9B544E9856CB}"/>
              </a:ext>
            </a:extLst>
          </p:cNvPr>
          <p:cNvCxnSpPr>
            <a:cxnSpLocks/>
          </p:cNvCxnSpPr>
          <p:nvPr/>
        </p:nvCxnSpPr>
        <p:spPr>
          <a:xfrm>
            <a:off x="1097096" y="3251718"/>
            <a:ext cx="415603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F68FBD3-C397-0A48-2B7F-4FE538552168}"/>
              </a:ext>
            </a:extLst>
          </p:cNvPr>
          <p:cNvSpPr txBox="1"/>
          <p:nvPr/>
        </p:nvSpPr>
        <p:spPr>
          <a:xfrm>
            <a:off x="6092268" y="2744883"/>
            <a:ext cx="4064798" cy="400110"/>
          </a:xfrm>
          <a:prstGeom prst="rect">
            <a:avLst/>
          </a:prstGeom>
          <a:noFill/>
        </p:spPr>
        <p:txBody>
          <a:bodyPr wrap="square" rtlCol="0" anchor="t">
            <a:spAutoFit/>
          </a:bodyPr>
          <a:lstStyle/>
          <a:p>
            <a:pPr lvl="0" rtl="0"/>
            <a:r>
              <a:rPr lang="en-US" sz="2000" b="1" dirty="0">
                <a:solidFill>
                  <a:schemeClr val="bg1"/>
                </a:solidFill>
                <a:latin typeface="Arial" panose="020B0604020202020204" pitchFamily="34" charset="0"/>
                <a:cs typeface="Arial" panose="020B0604020202020204" pitchFamily="34" charset="0"/>
              </a:rPr>
              <a:t>BLOOD</a:t>
            </a:r>
          </a:p>
        </p:txBody>
      </p:sp>
      <p:sp>
        <p:nvSpPr>
          <p:cNvPr id="20" name="TextBox 19">
            <a:extLst>
              <a:ext uri="{FF2B5EF4-FFF2-40B4-BE49-F238E27FC236}">
                <a16:creationId xmlns:a16="http://schemas.microsoft.com/office/drawing/2014/main" id="{3561FBC7-BCE7-5F99-C5FF-E326C5A02FC4}"/>
              </a:ext>
            </a:extLst>
          </p:cNvPr>
          <p:cNvSpPr txBox="1"/>
          <p:nvPr/>
        </p:nvSpPr>
        <p:spPr>
          <a:xfrm>
            <a:off x="6135627" y="3352558"/>
            <a:ext cx="3978080" cy="1077218"/>
          </a:xfrm>
          <a:prstGeom prst="rect">
            <a:avLst/>
          </a:prstGeom>
          <a:noFill/>
        </p:spPr>
        <p:txBody>
          <a:bodyPr wrap="square" rtlCol="0" anchor="t">
            <a:spAutoFit/>
          </a:bodyPr>
          <a:lstStyle/>
          <a:p>
            <a:pPr marL="285750" lvl="0" indent="-285750" rtl="0">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Requires a special meter and strip</a:t>
            </a:r>
          </a:p>
          <a:p>
            <a:pPr marL="285750" lvl="0" indent="-285750" rtl="0">
              <a:buFont typeface="Wingdings" pitchFamily="2" charset="2"/>
              <a:buChar char="§"/>
            </a:pPr>
            <a:endParaRPr lang="en-US" sz="1600" dirty="0">
              <a:solidFill>
                <a:schemeClr val="bg1"/>
              </a:solidFill>
              <a:latin typeface="Arial" panose="020B0604020202020204" pitchFamily="34" charset="0"/>
              <a:cs typeface="Arial" panose="020B0604020202020204" pitchFamily="34" charset="0"/>
            </a:endParaRPr>
          </a:p>
          <a:p>
            <a:pPr marL="285750" lvl="0" indent="-285750" rtl="0">
              <a:buFont typeface="Wingdings" pitchFamily="2" charset="2"/>
              <a:buChar char="§"/>
            </a:pPr>
            <a:r>
              <a:rPr lang="en-US" sz="1600" dirty="0">
                <a:solidFill>
                  <a:schemeClr val="bg1"/>
                </a:solidFill>
                <a:latin typeface="Arial" panose="020B0604020202020204" pitchFamily="34" charset="0"/>
                <a:cs typeface="Arial" panose="020B0604020202020204" pitchFamily="34" charset="0"/>
              </a:rPr>
              <a:t>Procedure similar to blood glucose checks</a:t>
            </a:r>
          </a:p>
        </p:txBody>
      </p:sp>
      <p:cxnSp>
        <p:nvCxnSpPr>
          <p:cNvPr id="21" name="Straight Connector 20">
            <a:extLst>
              <a:ext uri="{FF2B5EF4-FFF2-40B4-BE49-F238E27FC236}">
                <a16:creationId xmlns:a16="http://schemas.microsoft.com/office/drawing/2014/main" id="{F03FB30F-CEAD-428D-D491-B4879EE9291F}"/>
              </a:ext>
            </a:extLst>
          </p:cNvPr>
          <p:cNvCxnSpPr>
            <a:cxnSpLocks/>
          </p:cNvCxnSpPr>
          <p:nvPr/>
        </p:nvCxnSpPr>
        <p:spPr>
          <a:xfrm>
            <a:off x="6135627" y="3251718"/>
            <a:ext cx="4156039"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3966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F6C108-DA2A-0184-785E-8C59C72C5C5A}"/>
              </a:ext>
            </a:extLst>
          </p:cNvPr>
          <p:cNvSpPr>
            <a:spLocks noGrp="1"/>
          </p:cNvSpPr>
          <p:nvPr>
            <p:ph type="body" sz="quarter" idx="11"/>
          </p:nvPr>
        </p:nvSpPr>
        <p:spPr>
          <a:xfrm>
            <a:off x="801082" y="2070213"/>
            <a:ext cx="5590387" cy="3586175"/>
          </a:xfrm>
        </p:spPr>
        <p:txBody>
          <a:bodyPr/>
          <a:lstStyle/>
          <a:p>
            <a:pPr marL="457200" indent="-457200">
              <a:buFont typeface="+mj-lt"/>
              <a:buAutoNum type="arabicPeriod"/>
            </a:pPr>
            <a:r>
              <a:rPr lang="en-US" b="1" dirty="0">
                <a:solidFill>
                  <a:schemeClr val="accent1"/>
                </a:solidFill>
              </a:rPr>
              <a:t>Gather supplies</a:t>
            </a:r>
          </a:p>
          <a:p>
            <a:pPr marL="457200" indent="-457200">
              <a:buFont typeface="+mj-lt"/>
              <a:buAutoNum type="arabicPeriod"/>
            </a:pPr>
            <a:r>
              <a:rPr lang="en-US" b="1" dirty="0">
                <a:solidFill>
                  <a:schemeClr val="accent1"/>
                </a:solidFill>
              </a:rPr>
              <a:t>Student urinates in clean cup</a:t>
            </a:r>
          </a:p>
          <a:p>
            <a:pPr marL="457200" indent="-457200">
              <a:buFont typeface="+mj-lt"/>
              <a:buAutoNum type="arabicPeriod"/>
            </a:pPr>
            <a:r>
              <a:rPr lang="en-US" b="1" dirty="0">
                <a:solidFill>
                  <a:schemeClr val="accent1"/>
                </a:solidFill>
              </a:rPr>
              <a:t>Put on gloves, if performed by someone other than student</a:t>
            </a:r>
          </a:p>
          <a:p>
            <a:pPr marL="457200" indent="-457200">
              <a:buFont typeface="+mj-lt"/>
              <a:buAutoNum type="arabicPeriod"/>
            </a:pPr>
            <a:r>
              <a:rPr lang="en-US" b="1" dirty="0">
                <a:solidFill>
                  <a:schemeClr val="accent1"/>
                </a:solidFill>
              </a:rPr>
              <a:t>Dip the ketone test strip in the cup containing urine and shake off excess urine</a:t>
            </a:r>
          </a:p>
          <a:p>
            <a:pPr marL="457200" indent="-457200">
              <a:buFont typeface="+mj-lt"/>
              <a:buAutoNum type="arabicPeriod"/>
            </a:pPr>
            <a:r>
              <a:rPr lang="en-US" b="1" dirty="0">
                <a:solidFill>
                  <a:schemeClr val="accent1"/>
                </a:solidFill>
              </a:rPr>
              <a:t>Wait 15–60 seconds, as indicated on bottle</a:t>
            </a:r>
          </a:p>
          <a:p>
            <a:pPr marL="457200" indent="-457200">
              <a:buFont typeface="+mj-lt"/>
              <a:buAutoNum type="arabicPeriod"/>
            </a:pPr>
            <a:r>
              <a:rPr lang="en-US" b="1" dirty="0">
                <a:solidFill>
                  <a:schemeClr val="accent1"/>
                </a:solidFill>
              </a:rPr>
              <a:t>Read results at designated time </a:t>
            </a:r>
          </a:p>
          <a:p>
            <a:pPr marL="457200" indent="-457200">
              <a:buFont typeface="+mj-lt"/>
              <a:buAutoNum type="arabicPeriod"/>
            </a:pPr>
            <a:r>
              <a:rPr lang="en-US" b="1" dirty="0">
                <a:solidFill>
                  <a:schemeClr val="accent1"/>
                </a:solidFill>
              </a:rPr>
              <a:t>Record results, take action per DMMP</a:t>
            </a:r>
          </a:p>
        </p:txBody>
      </p:sp>
      <p:sp>
        <p:nvSpPr>
          <p:cNvPr id="3" name="Text Placeholder 2">
            <a:extLst>
              <a:ext uri="{FF2B5EF4-FFF2-40B4-BE49-F238E27FC236}">
                <a16:creationId xmlns:a16="http://schemas.microsoft.com/office/drawing/2014/main" id="{97E729E9-C047-0A65-62EB-8E078CBAC4D1}"/>
              </a:ext>
            </a:extLst>
          </p:cNvPr>
          <p:cNvSpPr>
            <a:spLocks noGrp="1"/>
          </p:cNvSpPr>
          <p:nvPr>
            <p:ph type="body" sz="quarter" idx="10"/>
          </p:nvPr>
        </p:nvSpPr>
        <p:spPr>
          <a:xfrm>
            <a:off x="670106" y="1253016"/>
            <a:ext cx="10085948" cy="817197"/>
          </a:xfrm>
        </p:spPr>
        <p:txBody>
          <a:bodyPr/>
          <a:lstStyle/>
          <a:p>
            <a:r>
              <a:rPr lang="en-US" dirty="0"/>
              <a:t>How to Check Urine Ketones</a:t>
            </a:r>
          </a:p>
        </p:txBody>
      </p:sp>
      <p:pic>
        <p:nvPicPr>
          <p:cNvPr id="4" name="Picture 9" descr="Gloves on">
            <a:extLst>
              <a:ext uri="{FF2B5EF4-FFF2-40B4-BE49-F238E27FC236}">
                <a16:creationId xmlns:a16="http://schemas.microsoft.com/office/drawing/2014/main" id="{368F4C15-C7AE-C5BD-8AB0-A00137BC99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310" y="212895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URINE-CHECK">
            <a:extLst>
              <a:ext uri="{FF2B5EF4-FFF2-40B4-BE49-F238E27FC236}">
                <a16:creationId xmlns:a16="http://schemas.microsoft.com/office/drawing/2014/main" id="{D53C02B5-3EB0-0C2D-C052-36D769BD60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996" y="3559287"/>
            <a:ext cx="17145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URINE teststrips">
            <a:extLst>
              <a:ext uri="{FF2B5EF4-FFF2-40B4-BE49-F238E27FC236}">
                <a16:creationId xmlns:a16="http://schemas.microsoft.com/office/drawing/2014/main" id="{1C45E838-24FD-FF30-0F27-52158FB8DB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4282" y="4603474"/>
            <a:ext cx="206375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945516"/>
      </p:ext>
    </p:extLst>
  </p:cSld>
  <p:clrMapOvr>
    <a:masterClrMapping/>
  </p:clrMapOvr>
</p:sld>
</file>

<file path=ppt/theme/theme1.xml><?xml version="1.0" encoding="utf-8"?>
<a:theme xmlns:a="http://schemas.openxmlformats.org/drawingml/2006/main" name="4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0" tIns="0" rIns="0" bIns="0" rtlCol="0" anchor="t" anchorCtr="0">
        <a:spAutoFit/>
      </a:bodyPr>
      <a:lstStyle>
        <a:defPPr marL="0" marR="0" indent="0" algn="l" defTabSz="914400" rtl="0" eaLnBrk="1" fontAlgn="auto" latinLnBrk="0" hangingPunct="1">
          <a:lnSpc>
            <a:spcPct val="90000"/>
          </a:lnSpc>
          <a:spcBef>
            <a:spcPct val="0"/>
          </a:spcBef>
          <a:spcAft>
            <a:spcPts val="0"/>
          </a:spcAft>
          <a:buClrTx/>
          <a:buSzTx/>
          <a:buFontTx/>
          <a:buNone/>
          <a:tabLst/>
          <a:defRPr kumimoji="0" sz="2400" b="1" i="0" u="none" strike="noStrike" kern="1200" cap="none" spc="0" normalizeH="0" baseline="0" noProof="0" dirty="0" smtClean="0">
            <a:ln>
              <a:noFill/>
            </a:ln>
            <a:solidFill>
              <a:srgbClr val="000000"/>
            </a:solidFill>
            <a:effectLst/>
            <a:uLnTx/>
            <a:uFillTx/>
            <a:latin typeface="Arial" panose="020B0604020202020204" pitchFamily="34" charset="0"/>
            <a:ea typeface="+mj-ea"/>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Custom Design">
  <a:themeElements>
    <a:clrScheme name="ADA Brand Colors">
      <a:dk1>
        <a:srgbClr val="000000"/>
      </a:dk1>
      <a:lt1>
        <a:srgbClr val="FFFFFF"/>
      </a:lt1>
      <a:dk2>
        <a:srgbClr val="000000"/>
      </a:dk2>
      <a:lt2>
        <a:srgbClr val="FFFFFF"/>
      </a:lt2>
      <a:accent1>
        <a:srgbClr val="AA182C"/>
      </a:accent1>
      <a:accent2>
        <a:srgbClr val="EF4238"/>
      </a:accent2>
      <a:accent3>
        <a:srgbClr val="000000"/>
      </a:accent3>
      <a:accent4>
        <a:srgbClr val="F8F8F8"/>
      </a:accent4>
      <a:accent5>
        <a:srgbClr val="FFFFFF"/>
      </a:accent5>
      <a:accent6>
        <a:srgbClr val="AA182C"/>
      </a:accent6>
      <a:hlink>
        <a:srgbClr val="AA182C"/>
      </a:hlink>
      <a:folHlink>
        <a:srgbClr val="EF423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5838</TotalTime>
  <Words>2434</Words>
  <Application>Microsoft Office PowerPoint</Application>
  <PresentationFormat>Widescreen</PresentationFormat>
  <Paragraphs>274</Paragraphs>
  <Slides>19</Slides>
  <Notes>19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19</vt:i4>
      </vt:variant>
    </vt:vector>
  </HeadingPairs>
  <TitlesOfParts>
    <vt:vector size="29" baseType="lpstr">
      <vt:lpstr>Arial</vt:lpstr>
      <vt:lpstr>Arial Black</vt:lpstr>
      <vt:lpstr>Arial Narrow</vt:lpstr>
      <vt:lpstr>Calibri</vt:lpstr>
      <vt:lpstr>Wingdings</vt:lpstr>
      <vt:lpstr>4_Custom Design</vt:lpstr>
      <vt:lpstr>Custom Design</vt:lpstr>
      <vt:lpstr>2_Custom Design</vt:lpstr>
      <vt:lpstr>5_Custom Design</vt:lpstr>
      <vt:lpstr>6_Custom Design</vt:lpstr>
      <vt:lpstr>KETONES</vt:lpstr>
      <vt:lpstr>Optimal Student Health  and Learning</vt:lpstr>
      <vt:lpstr>Learning Objectives</vt:lpstr>
      <vt:lpstr>What are Ketones?</vt:lpstr>
      <vt:lpstr>PowerPoint Presentation</vt:lpstr>
      <vt:lpstr>PowerPoint Presentation</vt:lpstr>
      <vt:lpstr>PowerPoint Presentation</vt:lpstr>
      <vt:lpstr>PowerPoint Presentation</vt:lpstr>
      <vt:lpstr>PowerPoint Presentation</vt:lpstr>
      <vt:lpstr>PowerPoint Presentation</vt:lpstr>
      <vt:lpstr>Considerations</vt:lpstr>
      <vt:lpstr>PowerPoint Presentation</vt:lpstr>
      <vt:lpstr>PowerPoint Presentation</vt:lpstr>
      <vt:lpstr>Blood Ketone Values</vt:lpstr>
      <vt:lpstr>PowerPoint Presentation</vt:lpstr>
      <vt:lpstr>Module 12 Pre- and Post-Tests:</vt:lpstr>
      <vt:lpstr>PowerPoint Presentation</vt:lpstr>
      <vt:lpstr>Disclaimer</vt:lpstr>
      <vt:lpstr>Where to Get More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LEGAL CONSIDERATIONS</dc:title>
  <dc:creator>Brian Adams</dc:creator>
  <cp:lastModifiedBy>Crystal Woodward</cp:lastModifiedBy>
  <cp:revision>36</cp:revision>
  <dcterms:created xsi:type="dcterms:W3CDTF">2022-11-30T20:13:39Z</dcterms:created>
  <dcterms:modified xsi:type="dcterms:W3CDTF">2023-01-25T18:01:37Z</dcterms:modified>
</cp:coreProperties>
</file>