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6" r:id="rId2"/>
    <p:sldMasterId id="2147483672" r:id="rId3"/>
    <p:sldMasterId id="2147483693" r:id="rId4"/>
    <p:sldMasterId id="2147483686" r:id="rId5"/>
  </p:sldMasterIdLst>
  <p:notesMasterIdLst>
    <p:notesMasterId r:id="rId27"/>
  </p:notesMasterIdLst>
  <p:sldIdLst>
    <p:sldId id="264" r:id="rId6"/>
    <p:sldId id="258" r:id="rId7"/>
    <p:sldId id="325" r:id="rId8"/>
    <p:sldId id="363" r:id="rId9"/>
    <p:sldId id="343" r:id="rId10"/>
    <p:sldId id="331" r:id="rId11"/>
    <p:sldId id="261" r:id="rId12"/>
    <p:sldId id="370" r:id="rId13"/>
    <p:sldId id="371" r:id="rId14"/>
    <p:sldId id="372" r:id="rId15"/>
    <p:sldId id="373" r:id="rId16"/>
    <p:sldId id="374" r:id="rId17"/>
    <p:sldId id="375" r:id="rId18"/>
    <p:sldId id="376" r:id="rId19"/>
    <p:sldId id="377" r:id="rId20"/>
    <p:sldId id="326" r:id="rId21"/>
    <p:sldId id="334" r:id="rId22"/>
    <p:sldId id="269" r:id="rId23"/>
    <p:sldId id="270" r:id="rId24"/>
    <p:sldId id="271"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2"/>
    <p:restoredTop sz="97026"/>
  </p:normalViewPr>
  <p:slideViewPr>
    <p:cSldViewPr snapToGrid="0">
      <p:cViewPr varScale="1">
        <p:scale>
          <a:sx n="67" d="100"/>
          <a:sy n="67" d="100"/>
        </p:scale>
        <p:origin x="924" y="44"/>
      </p:cViewPr>
      <p:guideLst/>
    </p:cSldViewPr>
  </p:slideViewPr>
  <p:notesTextViewPr>
    <p:cViewPr>
      <p:scale>
        <a:sx n="1" d="1"/>
        <a:sy n="1" d="1"/>
      </p:scale>
      <p:origin x="0" y="0"/>
    </p:cViewPr>
  </p:notesTextViewPr>
  <p:sorterViewPr>
    <p:cViewPr>
      <p:scale>
        <a:sx n="100" d="100"/>
        <a:sy n="100" d="100"/>
      </p:scale>
      <p:origin x="0" y="-2740"/>
    </p:cViewPr>
  </p:sorterViewPr>
  <p:notesViewPr>
    <p:cSldViewPr snapToGrid="0">
      <p:cViewPr varScale="1">
        <p:scale>
          <a:sx n="116" d="100"/>
          <a:sy n="116" d="100"/>
        </p:scale>
        <p:origin x="424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81C8AD-2BD6-4622-9333-DBD60A322A87}"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3EC86A77-94B4-4156-B66F-C31291D032BF}">
      <dgm:prSet custT="1"/>
      <dgm:spPr/>
      <dgm:t>
        <a:bodyPr lIns="274320" rIns="274320"/>
        <a:lstStyle/>
        <a:p>
          <a:pPr algn="l" rtl="0"/>
          <a:r>
            <a:rPr lang="en-US" sz="1800" b="0" i="0" dirty="0">
              <a:latin typeface="Arial" panose="020B0604020202020204" pitchFamily="34" charset="0"/>
              <a:cs typeface="Arial" panose="020B0604020202020204" pitchFamily="34" charset="0"/>
            </a:rPr>
            <a:t>Check site for leakage</a:t>
          </a:r>
        </a:p>
      </dgm:t>
    </dgm:pt>
    <dgm:pt modelId="{015B876D-FB5E-482E-B120-43106BFA87C0}" type="parTrans" cxnId="{056BE4BE-D362-4288-82F3-8F085E38F926}">
      <dgm:prSet/>
      <dgm:spPr/>
      <dgm:t>
        <a:bodyPr/>
        <a:lstStyle/>
        <a:p>
          <a:endParaRPr lang="en-US" b="0" i="0">
            <a:latin typeface="Arial" panose="020B0604020202020204" pitchFamily="34" charset="0"/>
            <a:cs typeface="Arial" panose="020B0604020202020204" pitchFamily="34" charset="0"/>
          </a:endParaRPr>
        </a:p>
      </dgm:t>
    </dgm:pt>
    <dgm:pt modelId="{5CA7118A-6EA9-4FB9-9971-DA127E6BDBA8}" type="sibTrans" cxnId="{056BE4BE-D362-4288-82F3-8F085E38F926}">
      <dgm:prSet/>
      <dgm:spPr/>
      <dgm:t>
        <a:bodyPr/>
        <a:lstStyle/>
        <a:p>
          <a:endParaRPr lang="en-US" b="0" i="0">
            <a:latin typeface="Arial" panose="020B0604020202020204" pitchFamily="34" charset="0"/>
            <a:cs typeface="Arial" panose="020B0604020202020204" pitchFamily="34" charset="0"/>
          </a:endParaRPr>
        </a:p>
      </dgm:t>
    </dgm:pt>
    <dgm:pt modelId="{5378673C-C5F6-244C-90C7-DE740783C8DF}">
      <dgm:prSet custT="1"/>
      <dgm:spPr/>
      <dgm:t>
        <a:bodyPr lIns="274320" rIns="274320"/>
        <a:lstStyle/>
        <a:p>
          <a:pPr algn="l" rtl="0"/>
          <a:r>
            <a:rPr lang="en-US" sz="1800" b="0" i="0" dirty="0">
              <a:latin typeface="Arial" panose="020B0604020202020204" pitchFamily="34" charset="0"/>
              <a:cs typeface="Arial" panose="020B0604020202020204" pitchFamily="34" charset="0"/>
            </a:rPr>
            <a:t>Document on log sheet</a:t>
          </a:r>
        </a:p>
        <a:p>
          <a:pPr algn="l" rtl="0"/>
          <a:r>
            <a:rPr lang="en-US" sz="1800" b="0" i="0" dirty="0">
              <a:latin typeface="Arial" panose="020B0604020202020204" pitchFamily="34" charset="0"/>
              <a:cs typeface="Arial" panose="020B0604020202020204" pitchFamily="34" charset="0"/>
            </a:rPr>
            <a:t>Recheck glucose after insulin administration per DMMP.</a:t>
          </a:r>
        </a:p>
      </dgm:t>
    </dgm:pt>
    <dgm:pt modelId="{7D300BD6-130E-AA43-8E21-DC2A4175D60D}" type="parTrans" cxnId="{557D15EB-612F-F24D-9B56-C01E6FFD1B4C}">
      <dgm:prSet/>
      <dgm:spPr/>
      <dgm:t>
        <a:bodyPr/>
        <a:lstStyle/>
        <a:p>
          <a:endParaRPr lang="en-US"/>
        </a:p>
      </dgm:t>
    </dgm:pt>
    <dgm:pt modelId="{7FA6A7CF-41B8-2E4D-A77B-7A5F667CFBBA}" type="sibTrans" cxnId="{557D15EB-612F-F24D-9B56-C01E6FFD1B4C}">
      <dgm:prSet/>
      <dgm:spPr/>
      <dgm:t>
        <a:bodyPr/>
        <a:lstStyle/>
        <a:p>
          <a:endParaRPr lang="en-US"/>
        </a:p>
      </dgm:t>
    </dgm:pt>
    <dgm:pt modelId="{78C1E2C3-42E6-DC4A-9F7E-27F08BDE6668}">
      <dgm:prSet custT="1"/>
      <dgm:spPr/>
      <dgm:t>
        <a:bodyPr lIns="274320" rIns="274320" anchor="ctr"/>
        <a:lstStyle/>
        <a:p>
          <a:pPr algn="l" rtl="0">
            <a:buNone/>
          </a:pPr>
          <a:r>
            <a:rPr lang="en-US" sz="1800" b="0" i="0" dirty="0">
              <a:latin typeface="Arial" panose="020B0604020202020204" pitchFamily="34" charset="0"/>
              <a:cs typeface="Arial" panose="020B0604020202020204" pitchFamily="34" charset="0"/>
            </a:rPr>
            <a:t>Correction doses: </a:t>
          </a:r>
        </a:p>
      </dgm:t>
    </dgm:pt>
    <dgm:pt modelId="{7A7311B6-D42F-7C4C-93B3-C2158126B14F}" type="parTrans" cxnId="{169039A6-1357-BC42-9E7A-4CC8A8D67D55}">
      <dgm:prSet/>
      <dgm:spPr/>
      <dgm:t>
        <a:bodyPr/>
        <a:lstStyle/>
        <a:p>
          <a:endParaRPr lang="en-US"/>
        </a:p>
      </dgm:t>
    </dgm:pt>
    <dgm:pt modelId="{E5CA06BA-D90A-3A4D-A26B-D5FCE432F4BE}" type="sibTrans" cxnId="{169039A6-1357-BC42-9E7A-4CC8A8D67D55}">
      <dgm:prSet/>
      <dgm:spPr/>
      <dgm:t>
        <a:bodyPr/>
        <a:lstStyle/>
        <a:p>
          <a:endParaRPr lang="en-US"/>
        </a:p>
      </dgm:t>
    </dgm:pt>
    <dgm:pt modelId="{FA3507B9-274F-9141-AF30-85E99F23C054}">
      <dgm:prSet custT="1"/>
      <dgm:spPr/>
      <dgm:t>
        <a:bodyPr lIns="274320" rIns="274320" anchor="ctr"/>
        <a:lstStyle/>
        <a:p>
          <a:pPr algn="l" rtl="0">
            <a:buFont typeface="Wingdings" pitchFamily="2" charset="2"/>
            <a:buChar char="§"/>
          </a:pPr>
          <a:r>
            <a:rPr lang="en-US" sz="1800" b="0" i="0" dirty="0">
              <a:latin typeface="Arial" panose="020B0604020202020204" pitchFamily="34" charset="0"/>
              <a:cs typeface="Arial" panose="020B0604020202020204" pitchFamily="34" charset="0"/>
            </a:rPr>
            <a:t>Recheck per DMMP to check effectiveness</a:t>
          </a:r>
        </a:p>
      </dgm:t>
    </dgm:pt>
    <dgm:pt modelId="{6FB02D90-32DB-3F45-80A0-BEF2161D1281}" type="parTrans" cxnId="{FB8DB969-9B26-A64E-8FC9-81497F181ECE}">
      <dgm:prSet/>
      <dgm:spPr/>
      <dgm:t>
        <a:bodyPr/>
        <a:lstStyle/>
        <a:p>
          <a:endParaRPr lang="en-US"/>
        </a:p>
      </dgm:t>
    </dgm:pt>
    <dgm:pt modelId="{C9893729-58F5-7C47-965A-C1066FE0A150}" type="sibTrans" cxnId="{FB8DB969-9B26-A64E-8FC9-81497F181ECE}">
      <dgm:prSet/>
      <dgm:spPr/>
      <dgm:t>
        <a:bodyPr/>
        <a:lstStyle/>
        <a:p>
          <a:endParaRPr lang="en-US"/>
        </a:p>
      </dgm:t>
    </dgm:pt>
    <dgm:pt modelId="{0A12254A-E26E-EC46-AD90-5EB0FEDA8F43}">
      <dgm:prSet custT="1"/>
      <dgm:spPr/>
      <dgm:t>
        <a:bodyPr lIns="274320" rIns="274320" anchor="ctr"/>
        <a:lstStyle/>
        <a:p>
          <a:pPr algn="l" rtl="0">
            <a:buNone/>
          </a:pPr>
          <a:r>
            <a:rPr lang="en-US" sz="1800" b="0" i="0" dirty="0">
              <a:latin typeface="Arial" panose="020B0604020202020204" pitchFamily="34" charset="0"/>
              <a:cs typeface="Arial" panose="020B0604020202020204" pitchFamily="34" charset="0"/>
            </a:rPr>
            <a:t>Meal/snack doses:</a:t>
          </a:r>
        </a:p>
      </dgm:t>
    </dgm:pt>
    <dgm:pt modelId="{B6AC5AE2-D1DE-DF40-A914-FBF3BDEBAF8A}" type="parTrans" cxnId="{1BF2D672-F683-FA47-854E-4FED7DCA1F24}">
      <dgm:prSet/>
      <dgm:spPr/>
      <dgm:t>
        <a:bodyPr/>
        <a:lstStyle/>
        <a:p>
          <a:endParaRPr lang="en-US"/>
        </a:p>
      </dgm:t>
    </dgm:pt>
    <dgm:pt modelId="{DE0E5FB2-5F94-2442-8FCF-E3526E5468A4}" type="sibTrans" cxnId="{1BF2D672-F683-FA47-854E-4FED7DCA1F24}">
      <dgm:prSet/>
      <dgm:spPr/>
      <dgm:t>
        <a:bodyPr/>
        <a:lstStyle/>
        <a:p>
          <a:endParaRPr lang="en-US"/>
        </a:p>
      </dgm:t>
    </dgm:pt>
    <dgm:pt modelId="{63AE5A20-E87D-9A42-98E3-B137475BF40A}">
      <dgm:prSet custT="1"/>
      <dgm:spPr/>
      <dgm:t>
        <a:bodyPr lIns="274320" rIns="274320" anchor="ctr"/>
        <a:lstStyle/>
        <a:p>
          <a:pPr algn="l" rtl="0">
            <a:buFont typeface="Wingdings" pitchFamily="2" charset="2"/>
            <a:buChar char="§"/>
          </a:pPr>
          <a:r>
            <a:rPr lang="en-US" sz="1800" b="0" i="0" dirty="0">
              <a:latin typeface="Arial" panose="020B0604020202020204" pitchFamily="34" charset="0"/>
              <a:cs typeface="Arial" panose="020B0604020202020204" pitchFamily="34" charset="0"/>
            </a:rPr>
            <a:t>Timeliness in relation to eating</a:t>
          </a:r>
        </a:p>
      </dgm:t>
    </dgm:pt>
    <dgm:pt modelId="{7D702D3D-0687-3E4C-A074-F2E73EF04F62}" type="parTrans" cxnId="{10A30472-497C-C246-AC18-B4C86A7928BF}">
      <dgm:prSet/>
      <dgm:spPr/>
      <dgm:t>
        <a:bodyPr/>
        <a:lstStyle/>
        <a:p>
          <a:endParaRPr lang="en-US"/>
        </a:p>
      </dgm:t>
    </dgm:pt>
    <dgm:pt modelId="{B689C6E1-9006-754B-B021-C16ABB956E09}" type="sibTrans" cxnId="{10A30472-497C-C246-AC18-B4C86A7928BF}">
      <dgm:prSet/>
      <dgm:spPr/>
      <dgm:t>
        <a:bodyPr/>
        <a:lstStyle/>
        <a:p>
          <a:endParaRPr lang="en-US"/>
        </a:p>
      </dgm:t>
    </dgm:pt>
    <dgm:pt modelId="{DF95246B-FC66-1246-AE55-F37B6400EF77}">
      <dgm:prSet custT="1"/>
      <dgm:spPr/>
      <dgm:t>
        <a:bodyPr lIns="274320" rIns="274320" anchor="ctr"/>
        <a:lstStyle/>
        <a:p>
          <a:pPr algn="l" rtl="0">
            <a:buFont typeface="Wingdings" pitchFamily="2" charset="2"/>
            <a:buChar char="§"/>
          </a:pPr>
          <a:r>
            <a:rPr lang="en-US" sz="1800" b="0" i="0" dirty="0">
              <a:latin typeface="Arial" panose="020B0604020202020204" pitchFamily="34" charset="0"/>
              <a:cs typeface="Arial" panose="020B0604020202020204" pitchFamily="34" charset="0"/>
            </a:rPr>
            <a:t>Supervision of food amount per DMMP</a:t>
          </a:r>
        </a:p>
      </dgm:t>
    </dgm:pt>
    <dgm:pt modelId="{DB16CC1E-E03C-B043-9550-670374439B87}" type="parTrans" cxnId="{9526A373-BA3A-EE4F-AA79-CE5BA46DAAD0}">
      <dgm:prSet/>
      <dgm:spPr/>
      <dgm:t>
        <a:bodyPr/>
        <a:lstStyle/>
        <a:p>
          <a:endParaRPr lang="en-US"/>
        </a:p>
      </dgm:t>
    </dgm:pt>
    <dgm:pt modelId="{CFBD6CF3-75EE-8B43-BA8E-9815E91AFF35}" type="sibTrans" cxnId="{9526A373-BA3A-EE4F-AA79-CE5BA46DAAD0}">
      <dgm:prSet/>
      <dgm:spPr/>
      <dgm:t>
        <a:bodyPr/>
        <a:lstStyle/>
        <a:p>
          <a:endParaRPr lang="en-US"/>
        </a:p>
      </dgm:t>
    </dgm:pt>
    <dgm:pt modelId="{CF5F2A3E-7F0F-42EA-A17B-057B662CDC2A}" type="pres">
      <dgm:prSet presAssocID="{4881C8AD-2BD6-4622-9333-DBD60A322A87}" presName="Name0" presStyleCnt="0">
        <dgm:presLayoutVars>
          <dgm:dir/>
          <dgm:resizeHandles val="exact"/>
        </dgm:presLayoutVars>
      </dgm:prSet>
      <dgm:spPr/>
    </dgm:pt>
    <dgm:pt modelId="{AAA89838-1BF2-4A45-A301-2067BC708F1B}" type="pres">
      <dgm:prSet presAssocID="{3EC86A77-94B4-4156-B66F-C31291D032BF}" presName="node" presStyleLbl="node1" presStyleIdx="0" presStyleCnt="4" custScaleY="160338">
        <dgm:presLayoutVars>
          <dgm:bulletEnabled val="1"/>
        </dgm:presLayoutVars>
      </dgm:prSet>
      <dgm:spPr>
        <a:prstGeom prst="rect">
          <a:avLst/>
        </a:prstGeom>
      </dgm:spPr>
    </dgm:pt>
    <dgm:pt modelId="{DB45D555-02B1-4763-BA66-3C00B41E2C4F}" type="pres">
      <dgm:prSet presAssocID="{5CA7118A-6EA9-4FB9-9971-DA127E6BDBA8}" presName="sibTrans" presStyleLbl="sibTrans2D1" presStyleIdx="0" presStyleCnt="3"/>
      <dgm:spPr>
        <a:prstGeom prst="chevron">
          <a:avLst/>
        </a:prstGeom>
      </dgm:spPr>
    </dgm:pt>
    <dgm:pt modelId="{3BEC7E44-D9F1-4EC3-AE55-9990802B4F0E}" type="pres">
      <dgm:prSet presAssocID="{5CA7118A-6EA9-4FB9-9971-DA127E6BDBA8}" presName="connectorText" presStyleLbl="sibTrans2D1" presStyleIdx="0" presStyleCnt="3"/>
      <dgm:spPr/>
    </dgm:pt>
    <dgm:pt modelId="{3CFF15CD-DCAD-0546-9F10-D077687C8074}" type="pres">
      <dgm:prSet presAssocID="{5378673C-C5F6-244C-90C7-DE740783C8DF}" presName="node" presStyleLbl="node1" presStyleIdx="1" presStyleCnt="4" custScaleY="159621">
        <dgm:presLayoutVars>
          <dgm:bulletEnabled val="1"/>
        </dgm:presLayoutVars>
      </dgm:prSet>
      <dgm:spPr>
        <a:prstGeom prst="rect">
          <a:avLst/>
        </a:prstGeom>
      </dgm:spPr>
    </dgm:pt>
    <dgm:pt modelId="{A936A6A5-E79A-5E4C-8CA5-2281AEC91A9A}" type="pres">
      <dgm:prSet presAssocID="{7FA6A7CF-41B8-2E4D-A77B-7A5F667CFBBA}" presName="sibTrans" presStyleLbl="sibTrans2D1" presStyleIdx="1" presStyleCnt="3"/>
      <dgm:spPr>
        <a:prstGeom prst="chevron">
          <a:avLst/>
        </a:prstGeom>
      </dgm:spPr>
    </dgm:pt>
    <dgm:pt modelId="{9836BDF1-B290-9440-A9F5-F17E1B3865B0}" type="pres">
      <dgm:prSet presAssocID="{7FA6A7CF-41B8-2E4D-A77B-7A5F667CFBBA}" presName="connectorText" presStyleLbl="sibTrans2D1" presStyleIdx="1" presStyleCnt="3"/>
      <dgm:spPr/>
    </dgm:pt>
    <dgm:pt modelId="{FF13EDF6-F548-0E4C-8302-29ADEE211EC6}" type="pres">
      <dgm:prSet presAssocID="{78C1E2C3-42E6-DC4A-9F7E-27F08BDE6668}" presName="node" presStyleLbl="node1" presStyleIdx="2" presStyleCnt="4" custScaleY="158907">
        <dgm:presLayoutVars>
          <dgm:bulletEnabled val="1"/>
        </dgm:presLayoutVars>
      </dgm:prSet>
      <dgm:spPr>
        <a:prstGeom prst="rect">
          <a:avLst/>
        </a:prstGeom>
      </dgm:spPr>
    </dgm:pt>
    <dgm:pt modelId="{5A4139C6-7694-B54E-BCEF-E1FBF0A7A596}" type="pres">
      <dgm:prSet presAssocID="{E5CA06BA-D90A-3A4D-A26B-D5FCE432F4BE}" presName="sibTrans" presStyleLbl="sibTrans2D1" presStyleIdx="2" presStyleCnt="3"/>
      <dgm:spPr>
        <a:prstGeom prst="chevron">
          <a:avLst/>
        </a:prstGeom>
      </dgm:spPr>
    </dgm:pt>
    <dgm:pt modelId="{74DDC0F0-0D7A-384E-BA34-41025877EE7A}" type="pres">
      <dgm:prSet presAssocID="{E5CA06BA-D90A-3A4D-A26B-D5FCE432F4BE}" presName="connectorText" presStyleLbl="sibTrans2D1" presStyleIdx="2" presStyleCnt="3"/>
      <dgm:spPr/>
    </dgm:pt>
    <dgm:pt modelId="{EB8FD0A2-396B-E041-ADF0-01AF913CBF02}" type="pres">
      <dgm:prSet presAssocID="{0A12254A-E26E-EC46-AD90-5EB0FEDA8F43}" presName="node" presStyleLbl="node1" presStyleIdx="3" presStyleCnt="4" custScaleY="159621">
        <dgm:presLayoutVars>
          <dgm:bulletEnabled val="1"/>
        </dgm:presLayoutVars>
      </dgm:prSet>
      <dgm:spPr>
        <a:prstGeom prst="rect">
          <a:avLst/>
        </a:prstGeom>
      </dgm:spPr>
    </dgm:pt>
  </dgm:ptLst>
  <dgm:cxnLst>
    <dgm:cxn modelId="{8DA12518-FB6F-E04F-BBB8-2631A9677C0E}" type="presOf" srcId="{63AE5A20-E87D-9A42-98E3-B137475BF40A}" destId="{EB8FD0A2-396B-E041-ADF0-01AF913CBF02}" srcOrd="0" destOrd="1" presId="urn:microsoft.com/office/officeart/2005/8/layout/process1"/>
    <dgm:cxn modelId="{294D5E37-6378-4CD4-B610-52E44229C509}" type="presOf" srcId="{4881C8AD-2BD6-4622-9333-DBD60A322A87}" destId="{CF5F2A3E-7F0F-42EA-A17B-057B662CDC2A}" srcOrd="0" destOrd="0" presId="urn:microsoft.com/office/officeart/2005/8/layout/process1"/>
    <dgm:cxn modelId="{487FB865-434B-4E92-9441-9B412784B3C2}" type="presOf" srcId="{5CA7118A-6EA9-4FB9-9971-DA127E6BDBA8}" destId="{DB45D555-02B1-4763-BA66-3C00B41E2C4F}" srcOrd="0" destOrd="0" presId="urn:microsoft.com/office/officeart/2005/8/layout/process1"/>
    <dgm:cxn modelId="{5FAAF666-A6F9-4DCD-A8FE-3C4E089388D4}" type="presOf" srcId="{5CA7118A-6EA9-4FB9-9971-DA127E6BDBA8}" destId="{3BEC7E44-D9F1-4EC3-AE55-9990802B4F0E}" srcOrd="1" destOrd="0" presId="urn:microsoft.com/office/officeart/2005/8/layout/process1"/>
    <dgm:cxn modelId="{FB8DB969-9B26-A64E-8FC9-81497F181ECE}" srcId="{78C1E2C3-42E6-DC4A-9F7E-27F08BDE6668}" destId="{FA3507B9-274F-9141-AF30-85E99F23C054}" srcOrd="0" destOrd="0" parTransId="{6FB02D90-32DB-3F45-80A0-BEF2161D1281}" sibTransId="{C9893729-58F5-7C47-965A-C1066FE0A150}"/>
    <dgm:cxn modelId="{10A30472-497C-C246-AC18-B4C86A7928BF}" srcId="{0A12254A-E26E-EC46-AD90-5EB0FEDA8F43}" destId="{63AE5A20-E87D-9A42-98E3-B137475BF40A}" srcOrd="0" destOrd="0" parTransId="{7D702D3D-0687-3E4C-A074-F2E73EF04F62}" sibTransId="{B689C6E1-9006-754B-B021-C16ABB956E09}"/>
    <dgm:cxn modelId="{1BF2D672-F683-FA47-854E-4FED7DCA1F24}" srcId="{4881C8AD-2BD6-4622-9333-DBD60A322A87}" destId="{0A12254A-E26E-EC46-AD90-5EB0FEDA8F43}" srcOrd="3" destOrd="0" parTransId="{B6AC5AE2-D1DE-DF40-A914-FBF3BDEBAF8A}" sibTransId="{DE0E5FB2-5F94-2442-8FCF-E3526E5468A4}"/>
    <dgm:cxn modelId="{9526A373-BA3A-EE4F-AA79-CE5BA46DAAD0}" srcId="{0A12254A-E26E-EC46-AD90-5EB0FEDA8F43}" destId="{DF95246B-FC66-1246-AE55-F37B6400EF77}" srcOrd="1" destOrd="0" parTransId="{DB16CC1E-E03C-B043-9550-670374439B87}" sibTransId="{CFBD6CF3-75EE-8B43-BA8E-9815E91AFF35}"/>
    <dgm:cxn modelId="{8931B3A5-53D8-4749-B33A-8DE3BFE478B8}" type="presOf" srcId="{0A12254A-E26E-EC46-AD90-5EB0FEDA8F43}" destId="{EB8FD0A2-396B-E041-ADF0-01AF913CBF02}" srcOrd="0" destOrd="0" presId="urn:microsoft.com/office/officeart/2005/8/layout/process1"/>
    <dgm:cxn modelId="{169039A6-1357-BC42-9E7A-4CC8A8D67D55}" srcId="{4881C8AD-2BD6-4622-9333-DBD60A322A87}" destId="{78C1E2C3-42E6-DC4A-9F7E-27F08BDE6668}" srcOrd="2" destOrd="0" parTransId="{7A7311B6-D42F-7C4C-93B3-C2158126B14F}" sibTransId="{E5CA06BA-D90A-3A4D-A26B-D5FCE432F4BE}"/>
    <dgm:cxn modelId="{1C07B9AA-BC73-3949-8107-2DB42CB40CE8}" type="presOf" srcId="{78C1E2C3-42E6-DC4A-9F7E-27F08BDE6668}" destId="{FF13EDF6-F548-0E4C-8302-29ADEE211EC6}" srcOrd="0" destOrd="0" presId="urn:microsoft.com/office/officeart/2005/8/layout/process1"/>
    <dgm:cxn modelId="{26D534B9-51D3-524B-9C1A-D4152304DD33}" type="presOf" srcId="{7FA6A7CF-41B8-2E4D-A77B-7A5F667CFBBA}" destId="{9836BDF1-B290-9440-A9F5-F17E1B3865B0}" srcOrd="1" destOrd="0" presId="urn:microsoft.com/office/officeart/2005/8/layout/process1"/>
    <dgm:cxn modelId="{A339E2BB-435C-2C48-85CA-6BDA4AF2AC2C}" type="presOf" srcId="{7FA6A7CF-41B8-2E4D-A77B-7A5F667CFBBA}" destId="{A936A6A5-E79A-5E4C-8CA5-2281AEC91A9A}" srcOrd="0" destOrd="0" presId="urn:microsoft.com/office/officeart/2005/8/layout/process1"/>
    <dgm:cxn modelId="{056BE4BE-D362-4288-82F3-8F085E38F926}" srcId="{4881C8AD-2BD6-4622-9333-DBD60A322A87}" destId="{3EC86A77-94B4-4156-B66F-C31291D032BF}" srcOrd="0" destOrd="0" parTransId="{015B876D-FB5E-482E-B120-43106BFA87C0}" sibTransId="{5CA7118A-6EA9-4FB9-9971-DA127E6BDBA8}"/>
    <dgm:cxn modelId="{173937D3-117B-7248-BBBB-4653EBEB4998}" type="presOf" srcId="{E5CA06BA-D90A-3A4D-A26B-D5FCE432F4BE}" destId="{74DDC0F0-0D7A-384E-BA34-41025877EE7A}" srcOrd="1" destOrd="0" presId="urn:microsoft.com/office/officeart/2005/8/layout/process1"/>
    <dgm:cxn modelId="{4CBCC5D4-1346-4949-A95B-8A64BB6910E7}" type="presOf" srcId="{DF95246B-FC66-1246-AE55-F37B6400EF77}" destId="{EB8FD0A2-396B-E041-ADF0-01AF913CBF02}" srcOrd="0" destOrd="2" presId="urn:microsoft.com/office/officeart/2005/8/layout/process1"/>
    <dgm:cxn modelId="{557D15EB-612F-F24D-9B56-C01E6FFD1B4C}" srcId="{4881C8AD-2BD6-4622-9333-DBD60A322A87}" destId="{5378673C-C5F6-244C-90C7-DE740783C8DF}" srcOrd="1" destOrd="0" parTransId="{7D300BD6-130E-AA43-8E21-DC2A4175D60D}" sibTransId="{7FA6A7CF-41B8-2E4D-A77B-7A5F667CFBBA}"/>
    <dgm:cxn modelId="{0E0DB7EE-8ABF-4837-81DD-AF7679E69402}" type="presOf" srcId="{3EC86A77-94B4-4156-B66F-C31291D032BF}" destId="{AAA89838-1BF2-4A45-A301-2067BC708F1B}" srcOrd="0" destOrd="0" presId="urn:microsoft.com/office/officeart/2005/8/layout/process1"/>
    <dgm:cxn modelId="{34AF83F7-DF8B-8D4F-9236-548ABECEBC68}" type="presOf" srcId="{FA3507B9-274F-9141-AF30-85E99F23C054}" destId="{FF13EDF6-F548-0E4C-8302-29ADEE211EC6}" srcOrd="0" destOrd="1" presId="urn:microsoft.com/office/officeart/2005/8/layout/process1"/>
    <dgm:cxn modelId="{ABADB5F9-A126-B34D-B4A4-EDC048DE4C71}" type="presOf" srcId="{E5CA06BA-D90A-3A4D-A26B-D5FCE432F4BE}" destId="{5A4139C6-7694-B54E-BCEF-E1FBF0A7A596}" srcOrd="0" destOrd="0" presId="urn:microsoft.com/office/officeart/2005/8/layout/process1"/>
    <dgm:cxn modelId="{0FEE97FB-4227-CB42-A7D6-0E943CF01F9C}" type="presOf" srcId="{5378673C-C5F6-244C-90C7-DE740783C8DF}" destId="{3CFF15CD-DCAD-0546-9F10-D077687C8074}" srcOrd="0" destOrd="0" presId="urn:microsoft.com/office/officeart/2005/8/layout/process1"/>
    <dgm:cxn modelId="{6AA7B031-DE69-4E22-874C-4691534F27FE}" type="presParOf" srcId="{CF5F2A3E-7F0F-42EA-A17B-057B662CDC2A}" destId="{AAA89838-1BF2-4A45-A301-2067BC708F1B}" srcOrd="0" destOrd="0" presId="urn:microsoft.com/office/officeart/2005/8/layout/process1"/>
    <dgm:cxn modelId="{BEDEA7D1-8F3E-4EEB-8CF0-5EA360DC92AE}" type="presParOf" srcId="{CF5F2A3E-7F0F-42EA-A17B-057B662CDC2A}" destId="{DB45D555-02B1-4763-BA66-3C00B41E2C4F}" srcOrd="1" destOrd="0" presId="urn:microsoft.com/office/officeart/2005/8/layout/process1"/>
    <dgm:cxn modelId="{F36ADD49-05E5-4250-9B0F-E1D21F34FE84}" type="presParOf" srcId="{DB45D555-02B1-4763-BA66-3C00B41E2C4F}" destId="{3BEC7E44-D9F1-4EC3-AE55-9990802B4F0E}" srcOrd="0" destOrd="0" presId="urn:microsoft.com/office/officeart/2005/8/layout/process1"/>
    <dgm:cxn modelId="{A8B5ABBD-7843-FE44-B1E7-BCF0E82B19BB}" type="presParOf" srcId="{CF5F2A3E-7F0F-42EA-A17B-057B662CDC2A}" destId="{3CFF15CD-DCAD-0546-9F10-D077687C8074}" srcOrd="2" destOrd="0" presId="urn:microsoft.com/office/officeart/2005/8/layout/process1"/>
    <dgm:cxn modelId="{8F6BB904-1C2A-634C-8515-B758F3858BB0}" type="presParOf" srcId="{CF5F2A3E-7F0F-42EA-A17B-057B662CDC2A}" destId="{A936A6A5-E79A-5E4C-8CA5-2281AEC91A9A}" srcOrd="3" destOrd="0" presId="urn:microsoft.com/office/officeart/2005/8/layout/process1"/>
    <dgm:cxn modelId="{3DF31371-9042-2442-B40A-F2116A988E20}" type="presParOf" srcId="{A936A6A5-E79A-5E4C-8CA5-2281AEC91A9A}" destId="{9836BDF1-B290-9440-A9F5-F17E1B3865B0}" srcOrd="0" destOrd="0" presId="urn:microsoft.com/office/officeart/2005/8/layout/process1"/>
    <dgm:cxn modelId="{17292D89-F09A-824E-A03D-0024402121E8}" type="presParOf" srcId="{CF5F2A3E-7F0F-42EA-A17B-057B662CDC2A}" destId="{FF13EDF6-F548-0E4C-8302-29ADEE211EC6}" srcOrd="4" destOrd="0" presId="urn:microsoft.com/office/officeart/2005/8/layout/process1"/>
    <dgm:cxn modelId="{C0C0675F-FA4F-AC4E-9A13-2DFED8DCD682}" type="presParOf" srcId="{CF5F2A3E-7F0F-42EA-A17B-057B662CDC2A}" destId="{5A4139C6-7694-B54E-BCEF-E1FBF0A7A596}" srcOrd="5" destOrd="0" presId="urn:microsoft.com/office/officeart/2005/8/layout/process1"/>
    <dgm:cxn modelId="{43E2DB8E-A5C8-0F4A-B0D6-543953948A95}" type="presParOf" srcId="{5A4139C6-7694-B54E-BCEF-E1FBF0A7A596}" destId="{74DDC0F0-0D7A-384E-BA34-41025877EE7A}" srcOrd="0" destOrd="0" presId="urn:microsoft.com/office/officeart/2005/8/layout/process1"/>
    <dgm:cxn modelId="{23C50EFD-7124-9440-9953-DCDECFDEA20C}" type="presParOf" srcId="{CF5F2A3E-7F0F-42EA-A17B-057B662CDC2A}" destId="{EB8FD0A2-396B-E041-ADF0-01AF913CBF0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89838-1BF2-4A45-A301-2067BC708F1B}">
      <dsp:nvSpPr>
        <dsp:cNvPr id="0" name=""/>
        <dsp:cNvSpPr/>
      </dsp:nvSpPr>
      <dsp:spPr>
        <a:xfrm>
          <a:off x="4774" y="0"/>
          <a:ext cx="2087628" cy="278316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320" tIns="68580" rIns="274320" bIns="68580" numCol="1" spcCol="1270" anchor="ctr" anchorCtr="0">
          <a:noAutofit/>
        </a:bodyPr>
        <a:lstStyle/>
        <a:p>
          <a:pPr marL="0" lvl="0" indent="0" algn="l" defTabSz="800100" rtl="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Check site for leakage</a:t>
          </a:r>
        </a:p>
      </dsp:txBody>
      <dsp:txXfrm>
        <a:off x="4774" y="0"/>
        <a:ext cx="2087628" cy="2783167"/>
      </dsp:txXfrm>
    </dsp:sp>
    <dsp:sp modelId="{DB45D555-02B1-4763-BA66-3C00B41E2C4F}">
      <dsp:nvSpPr>
        <dsp:cNvPr id="0" name=""/>
        <dsp:cNvSpPr/>
      </dsp:nvSpPr>
      <dsp:spPr>
        <a:xfrm>
          <a:off x="2301166" y="1132717"/>
          <a:ext cx="442577" cy="517731"/>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b="0" i="0" kern="1200">
            <a:latin typeface="Arial" panose="020B0604020202020204" pitchFamily="34" charset="0"/>
            <a:cs typeface="Arial" panose="020B0604020202020204" pitchFamily="34" charset="0"/>
          </a:endParaRPr>
        </a:p>
      </dsp:txBody>
      <dsp:txXfrm>
        <a:off x="2301166" y="1236263"/>
        <a:ext cx="309804" cy="310639"/>
      </dsp:txXfrm>
    </dsp:sp>
    <dsp:sp modelId="{3CFF15CD-DCAD-0546-9F10-D077687C8074}">
      <dsp:nvSpPr>
        <dsp:cNvPr id="0" name=""/>
        <dsp:cNvSpPr/>
      </dsp:nvSpPr>
      <dsp:spPr>
        <a:xfrm>
          <a:off x="2927455" y="6222"/>
          <a:ext cx="2087628" cy="27707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320" tIns="68580" rIns="274320" bIns="68580" numCol="1" spcCol="1270" anchor="ctr" anchorCtr="0">
          <a:noAutofit/>
        </a:bodyPr>
        <a:lstStyle/>
        <a:p>
          <a:pPr marL="0" lvl="0" indent="0" algn="l" defTabSz="800100" rtl="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Document on log sheet</a:t>
          </a:r>
        </a:p>
        <a:p>
          <a:pPr marL="0" lvl="0" indent="0" algn="l" defTabSz="800100" rtl="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Recheck glucose after insulin administration per DMMP.</a:t>
          </a:r>
        </a:p>
      </dsp:txBody>
      <dsp:txXfrm>
        <a:off x="2927455" y="6222"/>
        <a:ext cx="2087628" cy="2770721"/>
      </dsp:txXfrm>
    </dsp:sp>
    <dsp:sp modelId="{A936A6A5-E79A-5E4C-8CA5-2281AEC91A9A}">
      <dsp:nvSpPr>
        <dsp:cNvPr id="0" name=""/>
        <dsp:cNvSpPr/>
      </dsp:nvSpPr>
      <dsp:spPr>
        <a:xfrm>
          <a:off x="5223846" y="1132717"/>
          <a:ext cx="442577" cy="517731"/>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223846" y="1236263"/>
        <a:ext cx="309804" cy="310639"/>
      </dsp:txXfrm>
    </dsp:sp>
    <dsp:sp modelId="{FF13EDF6-F548-0E4C-8302-29ADEE211EC6}">
      <dsp:nvSpPr>
        <dsp:cNvPr id="0" name=""/>
        <dsp:cNvSpPr/>
      </dsp:nvSpPr>
      <dsp:spPr>
        <a:xfrm>
          <a:off x="5850135" y="12419"/>
          <a:ext cx="2087628" cy="275832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320" tIns="68580" rIns="274320" bIns="68580" numCol="1" spcCol="1270" anchor="ctr" anchorCtr="0">
          <a:noAutofit/>
        </a:bodyPr>
        <a:lstStyle/>
        <a:p>
          <a:pPr marL="0" lvl="0" indent="0" algn="l" defTabSz="800100" rtl="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Correction doses: </a:t>
          </a:r>
        </a:p>
        <a:p>
          <a:pPr marL="171450" lvl="1" indent="-171450" algn="l" defTabSz="800100" rtl="0">
            <a:lnSpc>
              <a:spcPct val="90000"/>
            </a:lnSpc>
            <a:spcBef>
              <a:spcPct val="0"/>
            </a:spcBef>
            <a:spcAft>
              <a:spcPct val="15000"/>
            </a:spcAft>
            <a:buFont typeface="Wingdings" pitchFamily="2" charset="2"/>
            <a:buChar char="§"/>
          </a:pPr>
          <a:r>
            <a:rPr lang="en-US" sz="1800" b="0" i="0" kern="1200" dirty="0">
              <a:latin typeface="Arial" panose="020B0604020202020204" pitchFamily="34" charset="0"/>
              <a:cs typeface="Arial" panose="020B0604020202020204" pitchFamily="34" charset="0"/>
            </a:rPr>
            <a:t>Recheck per DMMP to check effectiveness</a:t>
          </a:r>
        </a:p>
      </dsp:txBody>
      <dsp:txXfrm>
        <a:off x="5850135" y="12419"/>
        <a:ext cx="2087628" cy="2758327"/>
      </dsp:txXfrm>
    </dsp:sp>
    <dsp:sp modelId="{5A4139C6-7694-B54E-BCEF-E1FBF0A7A596}">
      <dsp:nvSpPr>
        <dsp:cNvPr id="0" name=""/>
        <dsp:cNvSpPr/>
      </dsp:nvSpPr>
      <dsp:spPr>
        <a:xfrm>
          <a:off x="8146526" y="1132717"/>
          <a:ext cx="442577" cy="517731"/>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146526" y="1236263"/>
        <a:ext cx="309804" cy="310639"/>
      </dsp:txXfrm>
    </dsp:sp>
    <dsp:sp modelId="{EB8FD0A2-396B-E041-ADF0-01AF913CBF02}">
      <dsp:nvSpPr>
        <dsp:cNvPr id="0" name=""/>
        <dsp:cNvSpPr/>
      </dsp:nvSpPr>
      <dsp:spPr>
        <a:xfrm>
          <a:off x="8772815" y="6222"/>
          <a:ext cx="2087628" cy="277072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4320" tIns="68580" rIns="274320" bIns="68580" numCol="1" spcCol="1270" anchor="ctr" anchorCtr="0">
          <a:noAutofit/>
        </a:bodyPr>
        <a:lstStyle/>
        <a:p>
          <a:pPr marL="0" lvl="0" indent="0" algn="l" defTabSz="800100" rtl="0">
            <a:lnSpc>
              <a:spcPct val="90000"/>
            </a:lnSpc>
            <a:spcBef>
              <a:spcPct val="0"/>
            </a:spcBef>
            <a:spcAft>
              <a:spcPct val="35000"/>
            </a:spcAft>
            <a:buNone/>
          </a:pPr>
          <a:r>
            <a:rPr lang="en-US" sz="1800" b="0" i="0" kern="1200" dirty="0">
              <a:latin typeface="Arial" panose="020B0604020202020204" pitchFamily="34" charset="0"/>
              <a:cs typeface="Arial" panose="020B0604020202020204" pitchFamily="34" charset="0"/>
            </a:rPr>
            <a:t>Meal/snack doses:</a:t>
          </a:r>
        </a:p>
        <a:p>
          <a:pPr marL="171450" lvl="1" indent="-171450" algn="l" defTabSz="800100" rtl="0">
            <a:lnSpc>
              <a:spcPct val="90000"/>
            </a:lnSpc>
            <a:spcBef>
              <a:spcPct val="0"/>
            </a:spcBef>
            <a:spcAft>
              <a:spcPct val="15000"/>
            </a:spcAft>
            <a:buFont typeface="Wingdings" pitchFamily="2" charset="2"/>
            <a:buChar char="§"/>
          </a:pPr>
          <a:r>
            <a:rPr lang="en-US" sz="1800" b="0" i="0" kern="1200" dirty="0">
              <a:latin typeface="Arial" panose="020B0604020202020204" pitchFamily="34" charset="0"/>
              <a:cs typeface="Arial" panose="020B0604020202020204" pitchFamily="34" charset="0"/>
            </a:rPr>
            <a:t>Timeliness in relation to eating</a:t>
          </a:r>
        </a:p>
        <a:p>
          <a:pPr marL="171450" lvl="1" indent="-171450" algn="l" defTabSz="800100" rtl="0">
            <a:lnSpc>
              <a:spcPct val="90000"/>
            </a:lnSpc>
            <a:spcBef>
              <a:spcPct val="0"/>
            </a:spcBef>
            <a:spcAft>
              <a:spcPct val="15000"/>
            </a:spcAft>
            <a:buFont typeface="Wingdings" pitchFamily="2" charset="2"/>
            <a:buChar char="§"/>
          </a:pPr>
          <a:r>
            <a:rPr lang="en-US" sz="1800" b="0" i="0" kern="1200" dirty="0">
              <a:latin typeface="Arial" panose="020B0604020202020204" pitchFamily="34" charset="0"/>
              <a:cs typeface="Arial" panose="020B0604020202020204" pitchFamily="34" charset="0"/>
            </a:rPr>
            <a:t>Supervision of food amount per DMMP</a:t>
          </a:r>
        </a:p>
      </dsp:txBody>
      <dsp:txXfrm>
        <a:off x="8772815" y="6222"/>
        <a:ext cx="2087628" cy="27707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DF34-EDC2-C641-B753-9F1243C1094A}"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6EA-692C-5749-8B3B-0EE8E95BA0D9}" type="slidenum">
              <a:rPr lang="en-US" smtClean="0"/>
              <a:t>‹#›</a:t>
            </a:fld>
            <a:endParaRPr lang="en-US"/>
          </a:p>
        </p:txBody>
      </p:sp>
    </p:spTree>
    <p:extLst>
      <p:ext uri="{BB962C8B-B14F-4D97-AF65-F5344CB8AC3E}">
        <p14:creationId xmlns:p14="http://schemas.microsoft.com/office/powerpoint/2010/main" val="356216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000" b="1" dirty="0">
                <a:latin typeface="Arial" panose="020B0604020202020204" pitchFamily="34" charset="0"/>
                <a:cs typeface="Arial" panose="020B0604020202020204" pitchFamily="34" charset="0"/>
              </a:rPr>
              <a:t>The American Diabetes Association’s (“ADA”) </a:t>
            </a:r>
            <a:r>
              <a:rPr lang="en-US" altLang="en-US" sz="1000" b="1" i="1" dirty="0">
                <a:latin typeface="Arial" panose="020B0604020202020204" pitchFamily="34" charset="0"/>
                <a:cs typeface="Arial" panose="020B0604020202020204" pitchFamily="34" charset="0"/>
              </a:rPr>
              <a:t>Diabetes Care Tasks at School: What Key Personnel</a:t>
            </a:r>
            <a:r>
              <a:rPr lang="en-US" altLang="en-US" sz="1000" b="1" dirty="0">
                <a:latin typeface="Arial" panose="020B0604020202020204" pitchFamily="34" charset="0"/>
                <a:cs typeface="Arial" panose="020B0604020202020204" pitchFamily="34" charset="0"/>
              </a:rPr>
              <a:t> </a:t>
            </a:r>
            <a:r>
              <a:rPr lang="en-US" altLang="en-US" sz="1000" b="1" i="1" dirty="0">
                <a:latin typeface="Arial" panose="020B0604020202020204" pitchFamily="34" charset="0"/>
                <a:cs typeface="Arial" panose="020B0604020202020204" pitchFamily="34" charset="0"/>
              </a:rPr>
              <a:t>Need to Know </a:t>
            </a:r>
            <a:r>
              <a:rPr lang="en-US" altLang="en-US" sz="1000" dirty="0">
                <a:latin typeface="Arial" panose="020B0604020202020204" pitchFamily="34" charset="0"/>
                <a:cs typeface="Arial" panose="020B0604020202020204" pitchFamily="34" charset="0"/>
              </a:rPr>
              <a:t>is a training curriculum consisting of PowerPoint modules, some with corresponding video segments, pre-/post-tests and other helpful resources.</a:t>
            </a:r>
          </a:p>
          <a:p>
            <a:pPr>
              <a:lnSpc>
                <a:spcPct val="90000"/>
              </a:lnSpc>
              <a:spcBef>
                <a:spcPts val="813"/>
              </a:spcBef>
            </a:pPr>
            <a:r>
              <a:rPr lang="en-US" altLang="en-US" sz="1000" dirty="0">
                <a:latin typeface="Arial" panose="020B0604020202020204" pitchFamily="34" charset="0"/>
                <a:cs typeface="Arial" panose="020B0604020202020204" pitchFamily="34" charset="0"/>
              </a:rPr>
              <a:t>This curriculum is based on and should be used in conjunction with the ADA’s Safe at School Guide  “Helping the Student with Diabetes Succeed: A Guide for School Personnel”. Training participants should read the ADA Safe at School Guide in conjunction with this training to gain a better understanding of the requirements for appropriate school diabetes care. The ADA’s Safe at School Guide can be found www.diabetes.org/sastraining</a:t>
            </a:r>
            <a:r>
              <a:rPr lang="en-US" altLang="en-US" sz="1000" i="1" dirty="0">
                <a:latin typeface="Arial" panose="020B0604020202020204" pitchFamily="34" charset="0"/>
                <a:cs typeface="Arial" panose="020B0604020202020204" pitchFamily="34" charset="0"/>
              </a:rPr>
              <a:t>.</a:t>
            </a:r>
            <a:endParaRPr lang="en-US" altLang="en-US" sz="1000" dirty="0">
              <a:latin typeface="Arial" panose="020B0604020202020204" pitchFamily="34" charset="0"/>
              <a:cs typeface="Arial" panose="020B0604020202020204" pitchFamily="34" charset="0"/>
            </a:endParaRP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Some key points about the overall training:</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Overall objective:</a:t>
            </a:r>
            <a:r>
              <a:rPr lang="en-US" altLang="en-US" sz="1000" dirty="0">
                <a:latin typeface="Arial" panose="020B0604020202020204" pitchFamily="34" charset="0"/>
                <a:cs typeface="Arial" panose="020B0604020202020204" pitchFamily="34" charset="0"/>
              </a:rPr>
              <a:t> The overall goal is to optimize safety, health, learning, and access for students with diabetes by providing diabetes education and training to school personnel to perform routine and emergency diabetes care tasks for students, under the supervision of a school nurse or another qualified health care professional. Completion of this training will help prepare school personnel to perform diabetes care tasks, ensuring that health needs are addressed in times and locations when a nurse is not available to provide needed care.</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Rationale:</a:t>
            </a:r>
            <a:r>
              <a:rPr lang="en-US" altLang="en-US" sz="1000" dirty="0">
                <a:latin typeface="Arial" panose="020B0604020202020204" pitchFamily="34" charset="0"/>
                <a:cs typeface="Arial" panose="020B0604020202020204" pitchFamily="34" charset="0"/>
              </a:rPr>
              <a:t> The school nurse, when available, is the most appropriate person in the school setting to provide care for a student with diabetes. However, many schools do not have full-time nurses. Even for schools that do, the nurse may not always be available at all times during the school day, during school-sponsored extra-curricular activities or field trips to assist with routine care and emergency care. Trained school personnel must be available to perform and assist the student with diabetes care tasks. </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PLEASE STATE: </a:t>
            </a:r>
            <a:r>
              <a:rPr lang="en-US" sz="1000" dirty="0">
                <a:effectLst/>
                <a:latin typeface="Arial" panose="020B0604020202020204" pitchFamily="34" charset="0"/>
                <a:ea typeface="Times New Roman" panose="02020603050405020304" pitchFamily="18" charset="0"/>
                <a:cs typeface="Arial" panose="020B0604020202020204" pitchFamily="34" charset="0"/>
              </a:rPr>
              <a:t>This presentation is not intended to provide legal or health care advice. Please consult with a legal or health care professional regarding your specific questions or needs.</a:t>
            </a:r>
            <a:r>
              <a:rPr lang="en-US" altLang="en-US"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D4C846EA-692C-5749-8B3B-0EE8E95BA0D9}" type="slidenum">
              <a:rPr lang="en-US" smtClean="0"/>
              <a:t>1</a:t>
            </a:fld>
            <a:endParaRPr lang="en-US"/>
          </a:p>
        </p:txBody>
      </p:sp>
    </p:spTree>
    <p:extLst>
      <p:ext uri="{BB962C8B-B14F-4D97-AF65-F5344CB8AC3E}">
        <p14:creationId xmlns:p14="http://schemas.microsoft.com/office/powerpoint/2010/main" val="36786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The shelf life of insulin after opening varies according to:</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the type of insulin,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the type of container (vial or cartridge), and</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how insulin is used (in a pen, a cartridge, or a pump).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Review the product storage instructions on the manufacturer’s package insert and check the expiration date on the package for specific information.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In general,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Most opened vials of insulin may be left at room temperature (below 86 degrees Fahrenheit) for 30 days.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Most opened disposable pens or pen cartridges may be left at room temperature for less than 30 days, depending on the type of insulin and the type of pen or cartridge.</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Unopened vials should be stored in a refrigerator and are good until their expiration date. </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10</a:t>
            </a:fld>
            <a:endParaRPr lang="en-US"/>
          </a:p>
        </p:txBody>
      </p:sp>
    </p:spTree>
    <p:extLst>
      <p:ext uri="{BB962C8B-B14F-4D97-AF65-F5344CB8AC3E}">
        <p14:creationId xmlns:p14="http://schemas.microsoft.com/office/powerpoint/2010/main" val="450827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Insulin must be administered as specified in the student’s DMMP. The DMMP specifies the orders of the student’s health care provider.</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The DMMP should clearly specify insulin dosing procedures.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Generally, students will only need to administer their rapid-acting, bolus insulin at school.  Their basal insulin will be delivered at home in the morning and/or evening, or throughout the day by insulin pump.</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Generally, bolus insulin, either rapid or short acting insulin, will be given:</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Before meals or some snacks, depending on DMMP recommendations</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For blood glucose levels significantly above target range</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For moderate or large ketones </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11</a:t>
            </a:fld>
            <a:endParaRPr lang="en-US"/>
          </a:p>
        </p:txBody>
      </p:sp>
    </p:spTree>
    <p:extLst>
      <p:ext uri="{BB962C8B-B14F-4D97-AF65-F5344CB8AC3E}">
        <p14:creationId xmlns:p14="http://schemas.microsoft.com/office/powerpoint/2010/main" val="155647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Insulin works best when it is injected into a layer of fat under the skin, above the muscle tissue.</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Rotating sites is important to insulin absorption.</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Common preferred sites are the abdomen, thighs, buttocks, and upper arms.</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Student should help choose injection site but should be guided away from “lumpy,” scarred, or bruised areas.</a:t>
            </a:r>
          </a:p>
          <a:p>
            <a:pPr marL="171450" indent="-171450" eaLnBrk="1" hangingPunct="1">
              <a:lnSpc>
                <a:spcPct val="90000"/>
              </a:lnSpc>
              <a:spcBef>
                <a:spcPts val="1250"/>
              </a:spcBef>
              <a:buClr>
                <a:schemeClr val="tx1"/>
              </a:buClr>
              <a:buFont typeface="Wingdings" pitchFamily="2" charset="2"/>
              <a:buChar cha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12</a:t>
            </a:fld>
            <a:endParaRPr lang="en-US"/>
          </a:p>
        </p:txBody>
      </p:sp>
    </p:spTree>
    <p:extLst>
      <p:ext uri="{BB962C8B-B14F-4D97-AF65-F5344CB8AC3E}">
        <p14:creationId xmlns:p14="http://schemas.microsoft.com/office/powerpoint/2010/main" val="3742497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Many students will take rapid or short acting insulin at meal or snack times:</a:t>
            </a:r>
            <a:endParaRPr lang="en-US" altLang="en-US" sz="1000" b="0" dirty="0">
              <a:latin typeface="Arial" panose="020B0604020202020204" pitchFamily="34" charset="0"/>
              <a:cs typeface="Arial" panose="020B0604020202020204" pitchFamily="34" charset="0"/>
            </a:endParaRP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Some students will take the same dose, regardless of blood glucose level or food intake.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Doses for many students, though, will vary.  For those whose doses vary, it is important to understand the 2 concepts of: </a:t>
            </a:r>
          </a:p>
          <a:p>
            <a:pPr marL="171450" indent="-171450" eaLnBrk="1" hangingPunct="1">
              <a:lnSpc>
                <a:spcPct val="90000"/>
              </a:lnSpc>
              <a:spcBef>
                <a:spcPts val="1250"/>
              </a:spcBef>
              <a:buClr>
                <a:schemeClr val="tx1"/>
              </a:buClr>
              <a:buFont typeface="Wingdings" pitchFamily="2" charset="2"/>
              <a:buChar char="§"/>
            </a:pPr>
            <a:r>
              <a:rPr lang="en-US" altLang="en-US" sz="1000" b="1" dirty="0">
                <a:latin typeface="Arial" panose="020B0604020202020204" pitchFamily="34" charset="0"/>
                <a:cs typeface="Arial" panose="020B0604020202020204" pitchFamily="34" charset="0"/>
              </a:rPr>
              <a:t>Carb or meal boluses, </a:t>
            </a:r>
            <a:r>
              <a:rPr lang="en-US" altLang="en-US" sz="1000" b="0" dirty="0">
                <a:latin typeface="Arial" panose="020B0604020202020204" pitchFamily="34" charset="0"/>
                <a:cs typeface="Arial" panose="020B0604020202020204" pitchFamily="34" charset="0"/>
              </a:rPr>
              <a:t>to cover what is eaten and</a:t>
            </a:r>
          </a:p>
          <a:p>
            <a:pPr marL="171450" indent="-171450" eaLnBrk="1" hangingPunct="1">
              <a:lnSpc>
                <a:spcPct val="90000"/>
              </a:lnSpc>
              <a:spcBef>
                <a:spcPts val="1250"/>
              </a:spcBef>
              <a:buClr>
                <a:schemeClr val="tx1"/>
              </a:buClr>
              <a:buFont typeface="Wingdings" pitchFamily="2" charset="2"/>
              <a:buChar char="§"/>
            </a:pPr>
            <a:r>
              <a:rPr lang="en-US" altLang="en-US" sz="1000" b="1" dirty="0">
                <a:latin typeface="Arial" panose="020B0604020202020204" pitchFamily="34" charset="0"/>
                <a:cs typeface="Arial" panose="020B0604020202020204" pitchFamily="34" charset="0"/>
              </a:rPr>
              <a:t>Correction boluses, </a:t>
            </a:r>
            <a:r>
              <a:rPr lang="en-US" altLang="en-US" sz="1000" b="0" dirty="0">
                <a:latin typeface="Arial" panose="020B0604020202020204" pitchFamily="34" charset="0"/>
                <a:cs typeface="Arial" panose="020B0604020202020204" pitchFamily="34" charset="0"/>
              </a:rPr>
              <a:t>to cover high blood glucose.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These two concepts are covered in the next two slides. </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13</a:t>
            </a:fld>
            <a:endParaRPr lang="en-US"/>
          </a:p>
        </p:txBody>
      </p:sp>
    </p:spTree>
    <p:extLst>
      <p:ext uri="{BB962C8B-B14F-4D97-AF65-F5344CB8AC3E}">
        <p14:creationId xmlns:p14="http://schemas.microsoft.com/office/powerpoint/2010/main" val="1350450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Most students who vary their dosing at mealtime, will do so using an insulin to carbohydrate ratio.  The insulin to carb ratio:</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Varies from student to student, may vary from meal to meal,  and is specified in the DMMP</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Specifies how much carbohydrate that each one unit of insulin (rapid or short-acting insulin) will cover or match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Calculating the Insulin to Carbohydrate Ratio:</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For example, a common ratio is 1:10</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Usually stated as 1 unit per x number of grams of carbohydrate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Calculate for a meal that contains 60 grams of carbohydrate.  If the ratio is 1:10, then we take the 60 grams divided by 10 to get 6 units of insulin for the correct dose.</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14</a:t>
            </a:fld>
            <a:endParaRPr lang="en-US"/>
          </a:p>
        </p:txBody>
      </p:sp>
    </p:spTree>
    <p:extLst>
      <p:ext uri="{BB962C8B-B14F-4D97-AF65-F5344CB8AC3E}">
        <p14:creationId xmlns:p14="http://schemas.microsoft.com/office/powerpoint/2010/main" val="266502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Correction Bolus: </a:t>
            </a:r>
            <a:r>
              <a:rPr lang="en-US" altLang="en-US" sz="1000" b="0" dirty="0">
                <a:latin typeface="Arial" panose="020B0604020202020204" pitchFamily="34" charset="0"/>
                <a:cs typeface="Arial" panose="020B0604020202020204" pitchFamily="34" charset="0"/>
              </a:rPr>
              <a:t>The amount of insulin to correct a blood glucose level above the student’s target range.  Once again, this will vary from student to student. It may be stated as a stepwise correction dose / “sliding scale” or may need to be calculated using a formula to determine the dose.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The DMMP will specify if, when and how correction boluses are to be determined and given.</a:t>
            </a:r>
          </a:p>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Sliding Scale:  </a:t>
            </a:r>
            <a:r>
              <a:rPr lang="en-US" altLang="en-US" sz="1000" b="0" dirty="0">
                <a:latin typeface="Arial" panose="020B0604020202020204" pitchFamily="34" charset="0"/>
                <a:cs typeface="Arial" panose="020B0604020202020204" pitchFamily="34" charset="0"/>
              </a:rPr>
              <a:t>Correction doses are specified at specific blood glucose intervals:  for example</a:t>
            </a:r>
            <a:r>
              <a:rPr lang="en-US" altLang="en-US" sz="1000" b="0" dirty="0">
                <a:solidFill>
                  <a:srgbClr val="FF0000"/>
                </a:solidFill>
                <a:latin typeface="Arial" panose="020B0604020202020204" pitchFamily="34" charset="0"/>
                <a:cs typeface="Arial" panose="020B0604020202020204" pitchFamily="34" charset="0"/>
              </a:rPr>
              <a:t>,</a:t>
            </a:r>
            <a:r>
              <a:rPr lang="en-US" altLang="en-US" sz="1000" b="0" dirty="0">
                <a:latin typeface="Arial" panose="020B0604020202020204" pitchFamily="34" charset="0"/>
                <a:cs typeface="Arial" panose="020B0604020202020204" pitchFamily="34" charset="0"/>
              </a:rPr>
              <a:t> a student may need 2 units for blood glucose from 150- 200, 3 units for 201-250, 4 units for 250+</a:t>
            </a:r>
          </a:p>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Correction Factor:  </a:t>
            </a:r>
            <a:r>
              <a:rPr lang="en-US" altLang="en-US" sz="1000" b="0" dirty="0">
                <a:latin typeface="Arial" panose="020B0604020202020204" pitchFamily="34" charset="0"/>
                <a:cs typeface="Arial" panose="020B0604020202020204" pitchFamily="34" charset="0"/>
              </a:rPr>
              <a:t>Correction doses are calculated by subtracting the target blood glucose from the actual (high) blood glucose.  Then the difference is divided by a correction factor to determine how many units of insulin are needed to lower blood glucose to</a:t>
            </a:r>
            <a:r>
              <a:rPr lang="en-US" altLang="en-US" sz="1000" b="0" dirty="0">
                <a:solidFill>
                  <a:srgbClr val="FF0000"/>
                </a:solidFill>
                <a:latin typeface="Arial" panose="020B0604020202020204" pitchFamily="34" charset="0"/>
                <a:cs typeface="Arial" panose="020B0604020202020204" pitchFamily="34" charset="0"/>
              </a:rPr>
              <a:t> </a:t>
            </a:r>
            <a:r>
              <a:rPr lang="en-US" altLang="en-US" sz="1000" b="0" dirty="0">
                <a:latin typeface="Arial" panose="020B0604020202020204" pitchFamily="34" charset="0"/>
                <a:cs typeface="Arial" panose="020B0604020202020204" pitchFamily="34" charset="0"/>
              </a:rPr>
              <a:t>the target range.</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For example, consider a student whose blood glucose level is 150 and the target is 100.  If the correction factor is 50, this means 1 unit of insulin would be given as a correction dose to correct for high blood glucose.</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15</a:t>
            </a:fld>
            <a:endParaRPr lang="en-US"/>
          </a:p>
        </p:txBody>
      </p:sp>
    </p:spTree>
    <p:extLst>
      <p:ext uri="{BB962C8B-B14F-4D97-AF65-F5344CB8AC3E}">
        <p14:creationId xmlns:p14="http://schemas.microsoft.com/office/powerpoint/2010/main" val="3865844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b="0" dirty="0">
                <a:latin typeface="Arial" panose="020B0604020202020204" pitchFamily="34" charset="0"/>
                <a:cs typeface="Arial" panose="020B0604020202020204" pitchFamily="34" charset="0"/>
              </a:rPr>
              <a:t>For some students dosing at mealtime</a:t>
            </a:r>
            <a:r>
              <a:rPr lang="en-US" altLang="en-US" sz="1000" b="0" dirty="0">
                <a:solidFill>
                  <a:srgbClr val="FF0000"/>
                </a:solidFill>
                <a:latin typeface="Arial" panose="020B0604020202020204" pitchFamily="34" charset="0"/>
                <a:cs typeface="Arial" panose="020B0604020202020204" pitchFamily="34" charset="0"/>
              </a:rPr>
              <a:t> </a:t>
            </a:r>
            <a:r>
              <a:rPr lang="en-US" altLang="en-US" sz="1000" b="0" dirty="0">
                <a:latin typeface="Arial" panose="020B0604020202020204" pitchFamily="34" charset="0"/>
                <a:cs typeface="Arial" panose="020B0604020202020204" pitchFamily="34" charset="0"/>
              </a:rPr>
              <a:t>may include both a and carbohydrate dose and a correction dose for blood glucose that is above or below the target range.</a:t>
            </a:r>
          </a:p>
          <a:p>
            <a:pPr eaLnBrk="1" hangingPunct="1"/>
            <a:endParaRPr lang="en-US" altLang="en-US" sz="1000" b="0" dirty="0">
              <a:latin typeface="Arial" panose="020B0604020202020204" pitchFamily="34" charset="0"/>
              <a:cs typeface="Arial" panose="020B0604020202020204" pitchFamily="34" charset="0"/>
            </a:endParaRPr>
          </a:p>
          <a:p>
            <a:pPr eaLnBrk="1" hangingPunct="1"/>
            <a:r>
              <a:rPr lang="en-US" altLang="en-US" sz="1000" b="0" dirty="0">
                <a:latin typeface="Arial" panose="020B0604020202020204" pitchFamily="34" charset="0"/>
                <a:cs typeface="Arial" panose="020B0604020202020204" pitchFamily="34" charset="0"/>
              </a:rPr>
              <a:t>In this case, Total dose = Carb dose + Correction dose.</a:t>
            </a:r>
          </a:p>
          <a:p>
            <a:pPr eaLnBrk="1" hangingPunct="1"/>
            <a:endParaRPr lang="en-US" altLang="en-US" sz="1000" b="0" dirty="0">
              <a:latin typeface="Arial" panose="020B0604020202020204" pitchFamily="34" charset="0"/>
              <a:cs typeface="Arial" panose="020B0604020202020204" pitchFamily="34" charset="0"/>
            </a:endParaRPr>
          </a:p>
          <a:p>
            <a:pPr eaLnBrk="1" hangingPunct="1"/>
            <a:r>
              <a:rPr lang="en-US" altLang="en-US" sz="1000" b="0" dirty="0">
                <a:latin typeface="Arial" panose="020B0604020202020204" pitchFamily="34" charset="0"/>
                <a:cs typeface="Arial" panose="020B0604020202020204" pitchFamily="34" charset="0"/>
              </a:rPr>
              <a:t>If  the student’s blood glucose is below target range, the correction may mean giving </a:t>
            </a:r>
            <a:r>
              <a:rPr lang="en-US" altLang="en-US" sz="1000" b="0" i="1" dirty="0">
                <a:latin typeface="Arial" panose="020B0604020202020204" pitchFamily="34" charset="0"/>
                <a:cs typeface="Arial" panose="020B0604020202020204" pitchFamily="34" charset="0"/>
              </a:rPr>
              <a:t>less than </a:t>
            </a:r>
            <a:r>
              <a:rPr lang="en-US" altLang="en-US" sz="1000" b="0" dirty="0">
                <a:latin typeface="Arial" panose="020B0604020202020204" pitchFamily="34" charset="0"/>
                <a:cs typeface="Arial" panose="020B0604020202020204" pitchFamily="34" charset="0"/>
              </a:rPr>
              <a:t>the usual dose.  </a:t>
            </a:r>
          </a:p>
          <a:p>
            <a:pPr eaLnBrk="1" hangingPunct="1"/>
            <a:endParaRPr lang="en-US" altLang="en-US" sz="1000" b="0" dirty="0">
              <a:latin typeface="Arial" panose="020B0604020202020204" pitchFamily="34" charset="0"/>
              <a:cs typeface="Arial" panose="020B0604020202020204" pitchFamily="34" charset="0"/>
            </a:endParaRPr>
          </a:p>
          <a:p>
            <a:pPr eaLnBrk="1" hangingPunct="1"/>
            <a:r>
              <a:rPr lang="en-US" altLang="en-US" sz="1000" b="0" dirty="0">
                <a:latin typeface="Arial" panose="020B0604020202020204" pitchFamily="34" charset="0"/>
                <a:cs typeface="Arial" panose="020B0604020202020204" pitchFamily="34" charset="0"/>
              </a:rPr>
              <a:t>Students whose dosing accounts for both carbohydrates and blood glucose are more likely to need assistance from school staff.  Many insulin pumps will automatically calculate the correction dose when blood glucose levels and carbohydrate intake are entered into the pump.</a:t>
            </a:r>
          </a:p>
          <a:p>
            <a:pPr eaLnBrk="1" hangingPunct="1"/>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16</a:t>
            </a:fld>
            <a:endParaRPr lang="en-US"/>
          </a:p>
        </p:txBody>
      </p:sp>
    </p:spTree>
    <p:extLst>
      <p:ext uri="{BB962C8B-B14F-4D97-AF65-F5344CB8AC3E}">
        <p14:creationId xmlns:p14="http://schemas.microsoft.com/office/powerpoint/2010/main" val="1183167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3586" y="4400550"/>
            <a:ext cx="5486400" cy="3600450"/>
          </a:xfrm>
        </p:spPr>
        <p:txBody>
          <a:bodyPr/>
          <a:lstStyle/>
          <a:p>
            <a:pPr eaLnBrk="1" hangingPunct="1">
              <a:spcBef>
                <a:spcPct val="0"/>
              </a:spcBef>
            </a:pPr>
            <a:r>
              <a:rPr lang="en-US" altLang="en-US" sz="1000" dirty="0">
                <a:latin typeface="Arial" panose="020B0604020202020204" pitchFamily="34" charset="0"/>
                <a:cs typeface="Arial" panose="020B0604020202020204" pitchFamily="34" charset="0"/>
              </a:rPr>
              <a:t>A few points to keep in mind after insulin is given, regardless of whether it is by syringe, pen, or pump.</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r>
              <a:rPr lang="en-US" altLang="en-US" sz="1000" dirty="0">
                <a:latin typeface="Arial" panose="020B0604020202020204" pitchFamily="34" charset="0"/>
                <a:cs typeface="Arial" panose="020B0604020202020204" pitchFamily="34" charset="0"/>
              </a:rPr>
              <a:t>Occasionally injection sites or infusion sites will leak when insulin is administered.  </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r>
              <a:rPr lang="en-US" altLang="en-US" sz="1000" dirty="0">
                <a:latin typeface="Arial" panose="020B0604020202020204" pitchFamily="34" charset="0"/>
                <a:cs typeface="Arial" panose="020B0604020202020204" pitchFamily="34" charset="0"/>
              </a:rPr>
              <a:t>Document on log sheet.</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r>
              <a:rPr lang="en-US" altLang="en-US" sz="1000" dirty="0">
                <a:latin typeface="Arial" panose="020B0604020202020204" pitchFamily="34" charset="0"/>
                <a:cs typeface="Arial" panose="020B0604020202020204" pitchFamily="34" charset="0"/>
              </a:rPr>
              <a:t>When correction doses are given to lower blood glucose, a retest should be done, if specified in the DMMP, to determine how well the correction dose worked.  </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r>
              <a:rPr lang="en-US" altLang="en-US" sz="1000" dirty="0">
                <a:latin typeface="Arial" panose="020B0604020202020204" pitchFamily="34" charset="0"/>
                <a:cs typeface="Arial" panose="020B0604020202020204" pitchFamily="34" charset="0"/>
              </a:rPr>
              <a:t>Ideally, mealtime insulin should be given prior to eating the meal or snack</a:t>
            </a:r>
            <a:r>
              <a:rPr lang="en-US" altLang="en-US" sz="1000" dirty="0">
                <a:solidFill>
                  <a:srgbClr val="FF0000"/>
                </a:solidFill>
                <a:latin typeface="Arial" panose="020B0604020202020204" pitchFamily="34" charset="0"/>
                <a:cs typeface="Arial" panose="020B0604020202020204" pitchFamily="34" charset="0"/>
              </a:rPr>
              <a:t>. </a:t>
            </a:r>
            <a:r>
              <a:rPr lang="en-US" altLang="en-US" sz="1000" dirty="0">
                <a:latin typeface="Arial" panose="020B0604020202020204" pitchFamily="34" charset="0"/>
                <a:cs typeface="Arial" panose="020B0604020202020204" pitchFamily="34" charset="0"/>
              </a:rPr>
              <a:t>When insulin has been given prior to eating, it is important that the food is eaten soon (beginning within 15 minutes) after the insulin has been taken.  If necessary, the student should be moved to the front of a long line, or given milk, juice or some other quick-acting carbohydrate (this should be included in their carbohydrate coverage dose if the student is not hypoglycemic). </a:t>
            </a:r>
            <a:r>
              <a:rPr lang="en-US" altLang="en-US" sz="1000" dirty="0">
                <a:solidFill>
                  <a:srgbClr val="FF0000"/>
                </a:solidFill>
                <a:latin typeface="Arial" panose="020B0604020202020204" pitchFamily="34" charset="0"/>
                <a:cs typeface="Arial" panose="020B0604020202020204" pitchFamily="34" charset="0"/>
              </a:rPr>
              <a:t> </a:t>
            </a:r>
            <a:r>
              <a:rPr lang="en-US" altLang="en-US" sz="1000" dirty="0">
                <a:latin typeface="Arial" panose="020B0604020202020204" pitchFamily="34" charset="0"/>
                <a:cs typeface="Arial" panose="020B0604020202020204" pitchFamily="34" charset="0"/>
              </a:rPr>
              <a:t>Younger students may need to be supervised at every meal/snack to be sure the amount of food eaten is appropriate for the insulin given.</a:t>
            </a: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endParaRPr lang="en-US" altLang="en-US" sz="1000" dirty="0">
              <a:latin typeface="Arial" panose="020B0604020202020204" pitchFamily="34" charset="0"/>
              <a:cs typeface="Arial" panose="020B0604020202020204" pitchFamily="34" charset="0"/>
            </a:endParaRPr>
          </a:p>
          <a:p>
            <a:pPr eaLnBrk="1" hangingPunct="1">
              <a:spcBef>
                <a:spcPct val="0"/>
              </a:spcBef>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17</a:t>
            </a:fld>
            <a:endParaRPr lang="en-US"/>
          </a:p>
        </p:txBody>
      </p:sp>
    </p:spTree>
    <p:extLst>
      <p:ext uri="{BB962C8B-B14F-4D97-AF65-F5344CB8AC3E}">
        <p14:creationId xmlns:p14="http://schemas.microsoft.com/office/powerpoint/2010/main" val="4238039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18</a:t>
            </a:fld>
            <a:endParaRPr lang="en-US"/>
          </a:p>
        </p:txBody>
      </p:sp>
    </p:spTree>
    <p:extLst>
      <p:ext uri="{BB962C8B-B14F-4D97-AF65-F5344CB8AC3E}">
        <p14:creationId xmlns:p14="http://schemas.microsoft.com/office/powerpoint/2010/main" val="237232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19</a:t>
            </a:fld>
            <a:endParaRPr lang="en-US"/>
          </a:p>
        </p:txBody>
      </p:sp>
    </p:spTree>
    <p:extLst>
      <p:ext uri="{BB962C8B-B14F-4D97-AF65-F5344CB8AC3E}">
        <p14:creationId xmlns:p14="http://schemas.microsoft.com/office/powerpoint/2010/main" val="25310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6140" eaLnBrk="1" hangingPunct="1">
              <a:lnSpc>
                <a:spcPct val="95000"/>
              </a:lnSpc>
              <a:spcBef>
                <a:spcPct val="0"/>
              </a:spcBef>
              <a:defRPr/>
            </a:pPr>
            <a:r>
              <a:rPr lang="en-US" altLang="en-US" sz="1000" dirty="0">
                <a:latin typeface="Arial" panose="020B0604020202020204" pitchFamily="34" charset="0"/>
                <a:cs typeface="Arial" panose="020B0604020202020204" pitchFamily="34" charset="0"/>
              </a:rPr>
              <a:t>Each training component was created specifically for school nurses and other qualified health care professionals to train school personnel.        </a:t>
            </a:r>
          </a:p>
          <a:p>
            <a:pPr indent="-236140" eaLnBrk="1" hangingPunct="1">
              <a:lnSpc>
                <a:spcPct val="95000"/>
              </a:lnSpc>
              <a:spcBef>
                <a:spcPct val="0"/>
              </a:spcBef>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 These components are:</a:t>
            </a:r>
          </a:p>
          <a:p>
            <a:pPr indent="-233363">
              <a:defRPr/>
            </a:pPr>
            <a:r>
              <a:rPr lang="en-US" altLang="en-US" sz="1000" dirty="0">
                <a:latin typeface="Arial" panose="020B0604020202020204" pitchFamily="34" charset="0"/>
                <a:cs typeface="Arial" panose="020B0604020202020204" pitchFamily="34" charset="0"/>
              </a:rPr>
              <a:t>• Diabetes Basics</a:t>
            </a:r>
          </a:p>
          <a:p>
            <a:pPr indent="-233363">
              <a:defRPr/>
            </a:pPr>
            <a:r>
              <a:rPr lang="en-US" altLang="en-US" sz="1000" dirty="0">
                <a:latin typeface="Arial" panose="020B0604020202020204" pitchFamily="34" charset="0"/>
                <a:cs typeface="Arial" panose="020B0604020202020204" pitchFamily="34" charset="0"/>
              </a:rPr>
              <a:t>• Diabetes Medical Management Plan</a:t>
            </a:r>
          </a:p>
          <a:p>
            <a:pPr indent="-233363">
              <a:defRPr/>
            </a:pPr>
            <a:r>
              <a:rPr lang="en-US" altLang="en-US" sz="1000" dirty="0">
                <a:latin typeface="Arial" panose="020B0604020202020204" pitchFamily="34" charset="0"/>
                <a:cs typeface="Arial" panose="020B0604020202020204" pitchFamily="34" charset="0"/>
              </a:rPr>
              <a:t>• Hypoglycemia</a:t>
            </a:r>
          </a:p>
          <a:p>
            <a:pPr indent="-233363">
              <a:defRPr/>
            </a:pPr>
            <a:r>
              <a:rPr lang="en-US" altLang="en-US" sz="1000" dirty="0">
                <a:latin typeface="Arial" panose="020B0604020202020204" pitchFamily="34" charset="0"/>
                <a:cs typeface="Arial" panose="020B0604020202020204" pitchFamily="34" charset="0"/>
              </a:rPr>
              <a:t>• Hyperglycemia</a:t>
            </a:r>
          </a:p>
          <a:p>
            <a:pPr indent="-233363">
              <a:defRPr/>
            </a:pPr>
            <a:r>
              <a:rPr lang="en-US" altLang="en-US" sz="1000" dirty="0">
                <a:latin typeface="Arial" panose="020B0604020202020204" pitchFamily="34" charset="0"/>
                <a:cs typeface="Arial" panose="020B0604020202020204" pitchFamily="34" charset="0"/>
              </a:rPr>
              <a:t>• Blood Glucose Monitoring</a:t>
            </a:r>
          </a:p>
          <a:p>
            <a:pPr indent="-233363">
              <a:defRPr/>
            </a:pPr>
            <a:r>
              <a:rPr lang="en-US" altLang="en-US" sz="1000" dirty="0">
                <a:latin typeface="Arial" panose="020B0604020202020204" pitchFamily="34" charset="0"/>
                <a:cs typeface="Arial" panose="020B0604020202020204" pitchFamily="34" charset="0"/>
              </a:rPr>
              <a:t>• Continuous Glucose Monitoring</a:t>
            </a:r>
          </a:p>
          <a:p>
            <a:pPr indent="-233363">
              <a:defRPr/>
            </a:pPr>
            <a:r>
              <a:rPr lang="en-US" altLang="en-US" sz="1000" dirty="0">
                <a:latin typeface="Arial" panose="020B0604020202020204" pitchFamily="34" charset="0"/>
                <a:cs typeface="Arial" panose="020B0604020202020204" pitchFamily="34" charset="0"/>
              </a:rPr>
              <a:t>• Glucagon Administration</a:t>
            </a:r>
          </a:p>
          <a:p>
            <a:pPr indent="-233363">
              <a:defRPr/>
            </a:pPr>
            <a:r>
              <a:rPr lang="en-US" altLang="en-US" sz="1000" dirty="0">
                <a:latin typeface="Arial" panose="020B0604020202020204" pitchFamily="34" charset="0"/>
                <a:cs typeface="Arial" panose="020B0604020202020204" pitchFamily="34" charset="0"/>
              </a:rPr>
              <a:t>• Insulin Basics</a:t>
            </a:r>
          </a:p>
          <a:p>
            <a:pPr indent="-233363">
              <a:defRPr/>
            </a:pPr>
            <a:r>
              <a:rPr lang="en-US" altLang="en-US" sz="1000" dirty="0">
                <a:latin typeface="Arial" panose="020B0604020202020204" pitchFamily="34" charset="0"/>
                <a:cs typeface="Arial" panose="020B0604020202020204" pitchFamily="34" charset="0"/>
              </a:rPr>
              <a:t>• Insulin by Syringe and Vial</a:t>
            </a:r>
          </a:p>
          <a:p>
            <a:pPr indent="-233363">
              <a:defRPr/>
            </a:pPr>
            <a:r>
              <a:rPr lang="en-US" altLang="en-US" sz="1000" dirty="0">
                <a:latin typeface="Arial" panose="020B0604020202020204" pitchFamily="34" charset="0"/>
                <a:cs typeface="Arial" panose="020B0604020202020204" pitchFamily="34" charset="0"/>
              </a:rPr>
              <a:t>• Insulin by Pen</a:t>
            </a:r>
          </a:p>
          <a:p>
            <a:pPr indent="-233363">
              <a:defRPr/>
            </a:pPr>
            <a:r>
              <a:rPr lang="en-US" altLang="en-US" sz="1000" dirty="0">
                <a:latin typeface="Arial" panose="020B0604020202020204" pitchFamily="34" charset="0"/>
                <a:cs typeface="Arial" panose="020B0604020202020204" pitchFamily="34" charset="0"/>
              </a:rPr>
              <a:t>• Insulin by Pump</a:t>
            </a:r>
          </a:p>
          <a:p>
            <a:pPr indent="-233363">
              <a:defRPr/>
            </a:pPr>
            <a:r>
              <a:rPr lang="en-US" altLang="en-US" sz="1000" dirty="0">
                <a:latin typeface="Arial" panose="020B0604020202020204" pitchFamily="34" charset="0"/>
                <a:cs typeface="Arial" panose="020B0604020202020204" pitchFamily="34" charset="0"/>
              </a:rPr>
              <a:t>• Ketones</a:t>
            </a:r>
          </a:p>
          <a:p>
            <a:pPr indent="-233363">
              <a:defRPr/>
            </a:pPr>
            <a:r>
              <a:rPr lang="en-US" altLang="en-US" sz="1000" dirty="0">
                <a:latin typeface="Arial" panose="020B0604020202020204" pitchFamily="34" charset="0"/>
                <a:cs typeface="Arial" panose="020B0604020202020204" pitchFamily="34" charset="0"/>
              </a:rPr>
              <a:t>• Nutrition and Physical Activity</a:t>
            </a:r>
          </a:p>
          <a:p>
            <a:pPr indent="-233363">
              <a:defRPr/>
            </a:pPr>
            <a:r>
              <a:rPr lang="en-US" altLang="en-US" sz="1000" dirty="0">
                <a:latin typeface="Arial" panose="020B0604020202020204" pitchFamily="34" charset="0"/>
                <a:cs typeface="Arial" panose="020B0604020202020204" pitchFamily="34" charset="0"/>
              </a:rPr>
              <a:t>• After-School Programs, Sports and Camps</a:t>
            </a:r>
          </a:p>
          <a:p>
            <a:pPr indent="-233363">
              <a:defRPr/>
            </a:pPr>
            <a:r>
              <a:rPr lang="en-US" altLang="en-US" sz="1000" dirty="0">
                <a:latin typeface="Arial" panose="020B0604020202020204" pitchFamily="34" charset="0"/>
                <a:cs typeface="Arial" panose="020B0604020202020204" pitchFamily="34" charset="0"/>
              </a:rPr>
              <a:t>• Before- and After- School Care</a:t>
            </a:r>
          </a:p>
          <a:p>
            <a:pPr>
              <a:defRPr/>
            </a:pPr>
            <a:r>
              <a:rPr lang="en-US" sz="1000" dirty="0">
                <a:latin typeface="Arial" panose="020B0604020202020204" pitchFamily="34" charset="0"/>
                <a:cs typeface="Arial" panose="020B0604020202020204" pitchFamily="34" charset="0"/>
              </a:rPr>
              <a:t>• Childcare</a:t>
            </a:r>
          </a:p>
          <a:p>
            <a:pPr indent="-233363">
              <a:defRPr/>
            </a:pPr>
            <a:r>
              <a:rPr lang="en-US" altLang="en-US" sz="1000" dirty="0">
                <a:latin typeface="Arial" panose="020B0604020202020204" pitchFamily="34" charset="0"/>
                <a:cs typeface="Arial" panose="020B0604020202020204" pitchFamily="34" charset="0"/>
              </a:rPr>
              <a:t>• Psychosocial Aspects</a:t>
            </a:r>
          </a:p>
          <a:p>
            <a:pPr indent="-233363">
              <a:defRPr/>
            </a:pPr>
            <a:r>
              <a:rPr lang="en-US" altLang="en-US" sz="1000" dirty="0">
                <a:latin typeface="Arial" panose="020B0604020202020204" pitchFamily="34" charset="0"/>
                <a:cs typeface="Arial" panose="020B0604020202020204" pitchFamily="34" charset="0"/>
              </a:rPr>
              <a:t>• Legal Considerations</a:t>
            </a:r>
          </a:p>
          <a:p>
            <a:pPr indent="-233363">
              <a:defRPr/>
            </a:pPr>
            <a:r>
              <a:rPr lang="en-US" altLang="en-US" sz="1000" dirty="0">
                <a:latin typeface="Arial" panose="020B0604020202020204" pitchFamily="34" charset="0"/>
                <a:cs typeface="Arial" panose="020B0604020202020204" pitchFamily="34" charset="0"/>
              </a:rPr>
              <a:t>• Type 2 Diabetes</a:t>
            </a:r>
          </a:p>
          <a:p>
            <a:pPr marL="0" lvl="1" indent="-233363">
              <a:lnSpc>
                <a:spcPct val="95000"/>
              </a:lnSpc>
              <a:spcBef>
                <a:spcPct val="0"/>
              </a:spcBef>
              <a:buFontTx/>
              <a:buChar char="•"/>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This unit is </a:t>
            </a:r>
            <a:r>
              <a:rPr lang="en-US" altLang="en-US" sz="1000" b="1" dirty="0">
                <a:latin typeface="Arial" panose="020B0604020202020204" pitchFamily="34" charset="0"/>
                <a:cs typeface="Arial" panose="020B0604020202020204" pitchFamily="34" charset="0"/>
              </a:rPr>
              <a:t>Insulin Basics</a:t>
            </a:r>
            <a:r>
              <a:rPr lang="en-US" altLang="en-US"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a:t>
            </a:fld>
            <a:endParaRPr lang="en-US"/>
          </a:p>
        </p:txBody>
      </p:sp>
    </p:spTree>
    <p:extLst>
      <p:ext uri="{BB962C8B-B14F-4D97-AF65-F5344CB8AC3E}">
        <p14:creationId xmlns:p14="http://schemas.microsoft.com/office/powerpoint/2010/main" val="3558469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3363">
              <a:defRPr/>
            </a:pPr>
            <a:r>
              <a:rPr lang="en-US" altLang="en-US" sz="1050" dirty="0">
                <a:cs typeface="Arial" panose="020B0604020202020204" pitchFamily="34" charset="0"/>
              </a:rPr>
              <a:t>These components are:</a:t>
            </a:r>
          </a:p>
          <a:p>
            <a:pPr indent="-233363">
              <a:defRPr/>
            </a:pPr>
            <a:endParaRPr lang="en-US" altLang="en-US" sz="1050" dirty="0">
              <a:cs typeface="Arial" panose="020B0604020202020204" pitchFamily="34" charset="0"/>
            </a:endParaRPr>
          </a:p>
          <a:p>
            <a:pPr indent="-233363">
              <a:defRPr/>
            </a:pPr>
            <a:r>
              <a:rPr lang="en-US" altLang="en-US" sz="1050" dirty="0">
                <a:cs typeface="Arial" panose="020B0604020202020204" pitchFamily="34" charset="0"/>
              </a:rPr>
              <a:t>• Diabetes Basics</a:t>
            </a:r>
          </a:p>
          <a:p>
            <a:pPr indent="-233363">
              <a:defRPr/>
            </a:pPr>
            <a:r>
              <a:rPr lang="en-US" altLang="en-US" sz="1050" dirty="0">
                <a:cs typeface="Arial" panose="020B0604020202020204" pitchFamily="34" charset="0"/>
              </a:rPr>
              <a:t>• Diabetes Medical Management Plan</a:t>
            </a:r>
          </a:p>
          <a:p>
            <a:pPr indent="-233363">
              <a:defRPr/>
            </a:pPr>
            <a:r>
              <a:rPr lang="en-US" altLang="en-US" sz="1050" dirty="0">
                <a:cs typeface="Arial" panose="020B0604020202020204" pitchFamily="34" charset="0"/>
              </a:rPr>
              <a:t>• Hypoglycemia</a:t>
            </a:r>
          </a:p>
          <a:p>
            <a:pPr indent="-233363">
              <a:defRPr/>
            </a:pPr>
            <a:r>
              <a:rPr lang="en-US" altLang="en-US" sz="1050" dirty="0">
                <a:cs typeface="Arial" panose="020B0604020202020204" pitchFamily="34" charset="0"/>
              </a:rPr>
              <a:t>• Hyperglycemia</a:t>
            </a:r>
          </a:p>
          <a:p>
            <a:pPr indent="-233363">
              <a:defRPr/>
            </a:pPr>
            <a:r>
              <a:rPr lang="en-US" altLang="en-US" sz="1050" dirty="0">
                <a:cs typeface="Arial" panose="020B0604020202020204" pitchFamily="34" charset="0"/>
              </a:rPr>
              <a:t>• Blood Glucose Monitoring</a:t>
            </a:r>
          </a:p>
          <a:p>
            <a:pPr indent="-233363">
              <a:defRPr/>
            </a:pPr>
            <a:r>
              <a:rPr lang="en-US" altLang="en-US" sz="1050" dirty="0">
                <a:cs typeface="Arial" panose="020B0604020202020204" pitchFamily="34" charset="0"/>
              </a:rPr>
              <a:t>• Continuous Glucose Monitoring</a:t>
            </a:r>
          </a:p>
          <a:p>
            <a:pPr indent="-233363">
              <a:defRPr/>
            </a:pPr>
            <a:r>
              <a:rPr lang="en-US" altLang="en-US" sz="1050" dirty="0">
                <a:cs typeface="Arial" panose="020B0604020202020204" pitchFamily="34" charset="0"/>
              </a:rPr>
              <a:t>• Glucagon Administration</a:t>
            </a:r>
          </a:p>
          <a:p>
            <a:pPr indent="-233363">
              <a:defRPr/>
            </a:pPr>
            <a:r>
              <a:rPr lang="en-US" altLang="en-US" sz="1050" dirty="0">
                <a:cs typeface="Arial" panose="020B0604020202020204" pitchFamily="34" charset="0"/>
              </a:rPr>
              <a:t>• Insulin Basics</a:t>
            </a:r>
          </a:p>
          <a:p>
            <a:pPr indent="-233363">
              <a:defRPr/>
            </a:pPr>
            <a:r>
              <a:rPr lang="en-US" altLang="en-US" sz="1050" dirty="0">
                <a:cs typeface="Arial" panose="020B0604020202020204" pitchFamily="34" charset="0"/>
              </a:rPr>
              <a:t>• Insulin by Syringe and Vial</a:t>
            </a:r>
          </a:p>
          <a:p>
            <a:pPr indent="-233363">
              <a:defRPr/>
            </a:pPr>
            <a:r>
              <a:rPr lang="en-US" altLang="en-US" sz="1050" dirty="0">
                <a:cs typeface="Arial" panose="020B0604020202020204" pitchFamily="34" charset="0"/>
              </a:rPr>
              <a:t>• Insulin by Pen</a:t>
            </a:r>
          </a:p>
          <a:p>
            <a:pPr indent="-233363">
              <a:defRPr/>
            </a:pPr>
            <a:r>
              <a:rPr lang="en-US" altLang="en-US" sz="1050" dirty="0">
                <a:cs typeface="Arial" panose="020B0604020202020204" pitchFamily="34" charset="0"/>
              </a:rPr>
              <a:t>• Insulin by Pump</a:t>
            </a:r>
          </a:p>
          <a:p>
            <a:pPr indent="-233363">
              <a:defRPr/>
            </a:pPr>
            <a:r>
              <a:rPr lang="en-US" altLang="en-US" sz="1050" dirty="0">
                <a:cs typeface="Arial" panose="020B0604020202020204" pitchFamily="34" charset="0"/>
              </a:rPr>
              <a:t>• Ketones</a:t>
            </a:r>
          </a:p>
          <a:p>
            <a:pPr indent="-233363">
              <a:defRPr/>
            </a:pPr>
            <a:r>
              <a:rPr lang="en-US" altLang="en-US" sz="1050" dirty="0">
                <a:cs typeface="Arial" panose="020B0604020202020204" pitchFamily="34" charset="0"/>
              </a:rPr>
              <a:t>• Nutrition and Physical Activity</a:t>
            </a:r>
          </a:p>
          <a:p>
            <a:pPr indent="-233363">
              <a:defRPr/>
            </a:pPr>
            <a:r>
              <a:rPr lang="en-US" altLang="en-US" sz="1050" dirty="0">
                <a:cs typeface="Arial" panose="020B0604020202020204" pitchFamily="34" charset="0"/>
              </a:rPr>
              <a:t>• After-School Programs, Sports and Camps</a:t>
            </a:r>
          </a:p>
          <a:p>
            <a:pPr indent="-233363">
              <a:defRPr/>
            </a:pPr>
            <a:r>
              <a:rPr lang="en-US" altLang="en-US" sz="1050" dirty="0">
                <a:cs typeface="Arial" panose="020B0604020202020204" pitchFamily="34" charset="0"/>
              </a:rPr>
              <a:t>• Before- and After- School Care</a:t>
            </a:r>
          </a:p>
          <a:p>
            <a:pPr indent="-233363">
              <a:defRPr/>
            </a:pPr>
            <a:r>
              <a:rPr lang="en-US" altLang="en-US" sz="1050" dirty="0">
                <a:cs typeface="Arial" panose="020B0604020202020204" pitchFamily="34" charset="0"/>
              </a:rPr>
              <a:t>• Childcare</a:t>
            </a:r>
          </a:p>
          <a:p>
            <a:pPr indent="-233363">
              <a:defRPr/>
            </a:pPr>
            <a:r>
              <a:rPr lang="en-US" altLang="en-US" sz="1050" dirty="0">
                <a:cs typeface="Arial" panose="020B0604020202020204" pitchFamily="34" charset="0"/>
              </a:rPr>
              <a:t>• Psychosocial Aspects</a:t>
            </a:r>
          </a:p>
          <a:p>
            <a:pPr indent="-233363">
              <a:defRPr/>
            </a:pPr>
            <a:r>
              <a:rPr lang="en-US" altLang="en-US" sz="1050" dirty="0">
                <a:cs typeface="Arial" panose="020B0604020202020204" pitchFamily="34" charset="0"/>
              </a:rPr>
              <a:t>• Legal Considerations</a:t>
            </a:r>
          </a:p>
          <a:p>
            <a:pPr indent="-233363">
              <a:defRPr/>
            </a:pPr>
            <a:r>
              <a:rPr lang="en-US" altLang="en-US" sz="1050" dirty="0">
                <a:cs typeface="Arial" panose="020B0604020202020204" pitchFamily="34" charset="0"/>
              </a:rPr>
              <a:t>• Type 2 Diabetes</a:t>
            </a:r>
          </a:p>
          <a:p>
            <a:pPr indent="-233363">
              <a:defRPr/>
            </a:pPr>
            <a:endParaRPr lang="en-US" alt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20</a:t>
            </a:fld>
            <a:endParaRPr lang="en-US"/>
          </a:p>
        </p:txBody>
      </p:sp>
    </p:spTree>
    <p:extLst>
      <p:ext uri="{BB962C8B-B14F-4D97-AF65-F5344CB8AC3E}">
        <p14:creationId xmlns:p14="http://schemas.microsoft.com/office/powerpoint/2010/main" val="2340397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21</a:t>
            </a:fld>
            <a:endParaRPr lang="en-US"/>
          </a:p>
        </p:txBody>
      </p:sp>
    </p:spTree>
    <p:extLst>
      <p:ext uri="{BB962C8B-B14F-4D97-AF65-F5344CB8AC3E}">
        <p14:creationId xmlns:p14="http://schemas.microsoft.com/office/powerpoint/2010/main" val="264666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b="1" dirty="0">
                <a:latin typeface="Arial" panose="020B0604020202020204" pitchFamily="34" charset="0"/>
                <a:cs typeface="Arial" panose="020B0604020202020204" pitchFamily="34" charset="0"/>
              </a:rPr>
              <a:t>The objectives are for participants to be able to understand:</a:t>
            </a:r>
          </a:p>
          <a:p>
            <a:pPr eaLnBrk="1" hangingPunct="1"/>
            <a:endParaRPr lang="en-US" altLang="en-US" sz="1000" b="1" dirty="0">
              <a:latin typeface="Arial" panose="020B0604020202020204" pitchFamily="34" charset="0"/>
              <a:cs typeface="Arial" panose="020B0604020202020204" pitchFamily="34" charset="0"/>
            </a:endParaRPr>
          </a:p>
          <a:p>
            <a:pPr marL="0" lvl="1" indent="-114300" eaLnBrk="1" hangingPunct="1">
              <a:buFontTx/>
              <a:buChar char="•"/>
            </a:pPr>
            <a:r>
              <a:rPr lang="en-US" altLang="en-US" sz="1000" dirty="0">
                <a:latin typeface="Arial" panose="020B0604020202020204" pitchFamily="34" charset="0"/>
                <a:cs typeface="Arial" panose="020B0604020202020204" pitchFamily="34" charset="0"/>
              </a:rPr>
              <a:t>What insulin does</a:t>
            </a:r>
          </a:p>
          <a:p>
            <a:pPr marL="0" lvl="1" indent="-114300" eaLnBrk="1" hangingPunct="1">
              <a:buFontTx/>
              <a:buChar char="•"/>
            </a:pPr>
            <a:r>
              <a:rPr lang="en-US" altLang="en-US" sz="1000" dirty="0">
                <a:latin typeface="Arial" panose="020B0604020202020204" pitchFamily="34" charset="0"/>
                <a:cs typeface="Arial" panose="020B0604020202020204" pitchFamily="34" charset="0"/>
              </a:rPr>
              <a:t>Types of insulin</a:t>
            </a:r>
          </a:p>
          <a:p>
            <a:pPr marL="0" lvl="1" indent="-114300" eaLnBrk="1" hangingPunct="1">
              <a:buFontTx/>
              <a:buChar char="•"/>
            </a:pPr>
            <a:r>
              <a:rPr lang="en-US" altLang="en-US" sz="1000" dirty="0">
                <a:latin typeface="Arial" panose="020B0604020202020204" pitchFamily="34" charset="0"/>
                <a:cs typeface="Arial" panose="020B0604020202020204" pitchFamily="34" charset="0"/>
              </a:rPr>
              <a:t>Insulin delivery methods</a:t>
            </a:r>
          </a:p>
          <a:p>
            <a:pPr marL="0" lvl="1" indent="-114300" eaLnBrk="1" hangingPunct="1">
              <a:buFontTx/>
              <a:buChar char="•"/>
            </a:pPr>
            <a:r>
              <a:rPr lang="en-US" altLang="en-US" sz="1000" dirty="0">
                <a:latin typeface="Arial" panose="020B0604020202020204" pitchFamily="34" charset="0"/>
                <a:cs typeface="Arial" panose="020B0604020202020204" pitchFamily="34" charset="0"/>
              </a:rPr>
              <a:t>Storing insulin</a:t>
            </a:r>
          </a:p>
          <a:p>
            <a:pPr marL="0" lvl="1" indent="-114300" eaLnBrk="1" hangingPunct="1">
              <a:buFontTx/>
              <a:buChar char="•"/>
            </a:pPr>
            <a:r>
              <a:rPr lang="en-US" altLang="en-US" sz="1000" dirty="0">
                <a:latin typeface="Arial" panose="020B0604020202020204" pitchFamily="34" charset="0"/>
                <a:cs typeface="Arial" panose="020B0604020202020204" pitchFamily="34" charset="0"/>
              </a:rPr>
              <a:t>Factors that influence insulin dosing</a:t>
            </a:r>
          </a:p>
          <a:p>
            <a:pPr marL="228600" lvl="1" indent="0" eaLnBrk="1" hangingPunct="1">
              <a:buFontTx/>
              <a:buNone/>
            </a:pPr>
            <a:endParaRPr lang="en-US" altLang="en-US" sz="1000" dirty="0">
              <a:latin typeface="Arial" panose="020B0604020202020204" pitchFamily="34" charset="0"/>
              <a:cs typeface="Arial" panose="020B0604020202020204" pitchFamily="34" charset="0"/>
            </a:endParaRPr>
          </a:p>
          <a:p>
            <a:pPr marL="0" lvl="1" indent="0" eaLnBrk="1" hangingPunct="1">
              <a:buFontTx/>
              <a:buNone/>
            </a:pPr>
            <a:r>
              <a:rPr lang="en-US" altLang="en-US" sz="1000" dirty="0">
                <a:latin typeface="Arial" panose="020B0604020202020204" pitchFamily="34" charset="0"/>
                <a:cs typeface="Arial" panose="020B0604020202020204" pitchFamily="34" charset="0"/>
              </a:rPr>
              <a:t>School personnel responsible for performing diabetes care tasks or assisting with the student’s diabetes care tasks should know about and be trained in using and operating each student’s insulin delivery system.  In the event a school nurse is not available to administer insulin, the nurse or another qualified health care professional should teach, monitor, and supervise trained diabetes personnel to administer insulin.   </a:t>
            </a:r>
          </a:p>
          <a:p>
            <a:pPr marL="0" lvl="1" indent="0" eaLnBrk="1" hangingPunct="1">
              <a:buFontTx/>
              <a:buNone/>
            </a:pPr>
            <a:endParaRPr lang="en-US" altLang="en-US" sz="1000" dirty="0">
              <a:latin typeface="Arial" panose="020B0604020202020204" pitchFamily="34" charset="0"/>
              <a:cs typeface="Arial" panose="020B0604020202020204" pitchFamily="34" charset="0"/>
            </a:endParaRPr>
          </a:p>
          <a:p>
            <a:pPr marL="0" lvl="1" indent="0" eaLnBrk="1" hangingPunct="1">
              <a:buFontTx/>
              <a:buNone/>
            </a:pPr>
            <a:r>
              <a:rPr lang="en-US" altLang="en-US" sz="1000" dirty="0">
                <a:latin typeface="Arial" panose="020B0604020202020204" pitchFamily="34" charset="0"/>
                <a:cs typeface="Arial" panose="020B0604020202020204" pitchFamily="34" charset="0"/>
              </a:rPr>
              <a:t>School staff who will perform or assist students with insulin administration should understand how insulin works.	</a:t>
            </a:r>
          </a:p>
          <a:p>
            <a:pPr marL="228600" lvl="1" indent="0" eaLnBrk="1" hangingPunct="1">
              <a:buFontTx/>
              <a:buNone/>
            </a:pPr>
            <a:endParaRPr lang="en-US" altLang="en-US" sz="1000" dirty="0">
              <a:latin typeface="Arial" panose="020B0604020202020204" pitchFamily="34" charset="0"/>
              <a:cs typeface="Arial" panose="020B0604020202020204" pitchFamily="34" charset="0"/>
            </a:endParaRPr>
          </a:p>
          <a:p>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AAD92F-06A2-3446-8211-5D5BA9F604B3}" type="slidenum">
              <a:rPr lang="en-US" smtClean="0"/>
              <a:pPr/>
              <a:t>3</a:t>
            </a:fld>
            <a:endParaRPr lang="en-US" dirty="0"/>
          </a:p>
        </p:txBody>
      </p:sp>
    </p:spTree>
    <p:extLst>
      <p:ext uri="{BB962C8B-B14F-4D97-AF65-F5344CB8AC3E}">
        <p14:creationId xmlns:p14="http://schemas.microsoft.com/office/powerpoint/2010/main" val="161249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60000"/>
              </a:spcBef>
              <a:defRPr/>
            </a:pPr>
            <a:r>
              <a:rPr lang="en-US" altLang="en-US" sz="1000" b="1" dirty="0">
                <a:latin typeface="Arial" panose="020B0604020202020204" pitchFamily="34" charset="0"/>
                <a:cs typeface="Arial" panose="020B0604020202020204" pitchFamily="34" charset="0"/>
              </a:rPr>
              <a:t>Target Range: </a:t>
            </a:r>
            <a:r>
              <a:rPr lang="en-US" altLang="en-US" sz="1000" b="0" dirty="0">
                <a:latin typeface="Arial" panose="020B0604020202020204" pitchFamily="34" charset="0"/>
                <a:cs typeface="Arial" panose="020B0604020202020204" pitchFamily="34" charset="0"/>
              </a:rPr>
              <a:t>A range of numbers that represents an individual’s ideal blood glucose level;  determined by health care team with the individual child with diabetes and parent/guardian.</a:t>
            </a:r>
          </a:p>
          <a:p>
            <a:pPr marL="171450" indent="-171450" eaLnBrk="1" hangingPunct="1">
              <a:spcBef>
                <a:spcPct val="60000"/>
              </a:spcBef>
              <a:buFont typeface="Wingdings" pitchFamily="2" charset="2"/>
              <a:buChar char="§"/>
              <a:defRPr/>
            </a:pPr>
            <a:r>
              <a:rPr lang="en-US" altLang="en-US" sz="1000" b="0" dirty="0">
                <a:latin typeface="Arial" panose="020B0604020202020204" pitchFamily="34" charset="0"/>
                <a:cs typeface="Arial" panose="020B0604020202020204" pitchFamily="34" charset="0"/>
              </a:rPr>
              <a:t>Everyone’s blood has some glucose in it. In people who don’t have diabetes, the normal fasting range is about 70 to 100 Universal.</a:t>
            </a:r>
          </a:p>
          <a:p>
            <a:pPr marL="171450" indent="-171450" eaLnBrk="1" hangingPunct="1">
              <a:spcBef>
                <a:spcPct val="60000"/>
              </a:spcBef>
              <a:buFont typeface="Wingdings" pitchFamily="2" charset="2"/>
              <a:buChar char="§"/>
              <a:defRPr/>
            </a:pPr>
            <a:r>
              <a:rPr lang="en-US" altLang="en-US" sz="1000" b="0" dirty="0">
                <a:latin typeface="Arial" panose="020B0604020202020204" pitchFamily="34" charset="0"/>
                <a:cs typeface="Arial" panose="020B0604020202020204" pitchFamily="34" charset="0"/>
              </a:rPr>
              <a:t>The American Diabetes Association sets guidelines for normal and abnormal blood glucose levels. However, each person’s target range is determined individually by his/her health care team.  Young children  with diabetes may have slightly higher target ranges than adults with diabetes.  And those starting out on insulin pump therapy or are newly diagnosed with diabetes may initially have higher target ranges to help avoid hypoglycemia.</a:t>
            </a:r>
          </a:p>
          <a:p>
            <a:pPr eaLnBrk="1" hangingPunct="1">
              <a:spcBef>
                <a:spcPct val="60000"/>
              </a:spcBef>
              <a:defRPr/>
            </a:pPr>
            <a:r>
              <a:rPr lang="en-US" altLang="en-US" sz="1000" b="1" dirty="0">
                <a:latin typeface="Arial" panose="020B0604020202020204" pitchFamily="34" charset="0"/>
                <a:cs typeface="Arial" panose="020B0604020202020204" pitchFamily="34" charset="0"/>
              </a:rPr>
              <a:t>Basal Insulin: </a:t>
            </a:r>
            <a:r>
              <a:rPr lang="en-US" altLang="en-US" sz="1000" b="0" dirty="0">
                <a:latin typeface="Arial" panose="020B0604020202020204" pitchFamily="34" charset="0"/>
                <a:cs typeface="Arial" panose="020B0604020202020204" pitchFamily="34" charset="0"/>
              </a:rPr>
              <a:t>Sometimes called "background" insulin, the insulin working steadily throughout the day.  </a:t>
            </a:r>
          </a:p>
          <a:p>
            <a:pPr marL="171450" indent="-171450" eaLnBrk="1" hangingPunct="1">
              <a:spcBef>
                <a:spcPct val="60000"/>
              </a:spcBef>
              <a:buFont typeface="Wingdings" pitchFamily="2" charset="2"/>
              <a:buChar char="§"/>
              <a:defRPr/>
            </a:pPr>
            <a:r>
              <a:rPr lang="en-US" altLang="en-US" sz="1000" b="0" dirty="0">
                <a:latin typeface="Arial" panose="020B0604020202020204" pitchFamily="34" charset="0"/>
                <a:cs typeface="Arial" panose="020B0604020202020204" pitchFamily="34" charset="0"/>
              </a:rPr>
              <a:t>Basal insulin may be provided by injection with either long acting or intermediate acting insulin or by continuous infusion of short or rapid acting insulin with an insulin pump. </a:t>
            </a:r>
          </a:p>
          <a:p>
            <a:pPr marL="171450" indent="-171450" eaLnBrk="1" hangingPunct="1">
              <a:spcBef>
                <a:spcPct val="60000"/>
              </a:spcBef>
              <a:buFont typeface="Wingdings" pitchFamily="2" charset="2"/>
              <a:buChar char="§"/>
              <a:defRPr/>
            </a:pPr>
            <a:r>
              <a:rPr lang="en-US" altLang="en-US" sz="1000" b="0" dirty="0">
                <a:latin typeface="Arial" panose="020B0604020202020204" pitchFamily="34" charset="0"/>
                <a:cs typeface="Arial" panose="020B0604020202020204" pitchFamily="34" charset="0"/>
              </a:rPr>
              <a:t>In diabetes treatment the term basal  refers to that low amount of insulin that is always</a:t>
            </a:r>
            <a:r>
              <a:rPr lang="en-US" altLang="en-US" sz="1000" dirty="0">
                <a:latin typeface="Arial" panose="020B0604020202020204" pitchFamily="34" charset="0"/>
                <a:cs typeface="Arial" panose="020B0604020202020204" pitchFamily="34" charset="0"/>
              </a:rPr>
              <a:t> </a:t>
            </a:r>
            <a:r>
              <a:rPr lang="en-US" altLang="en-US" sz="1000" b="0" dirty="0">
                <a:latin typeface="Arial" panose="020B0604020202020204" pitchFamily="34" charset="0"/>
                <a:cs typeface="Arial" panose="020B0604020202020204" pitchFamily="34" charset="0"/>
              </a:rPr>
              <a:t>needed to cover the basal metabolic functions of daily living (i.e. breathing, heart rate, and other metabolic processes of the body). That is, the insulin needed to maintain good blood glucose control without taking in any food/sweetened drink.</a:t>
            </a:r>
            <a:r>
              <a:rPr lang="en-US" altLang="en-US" sz="1000" b="0" dirty="0">
                <a:solidFill>
                  <a:srgbClr val="FF0000"/>
                </a:solidFill>
                <a:latin typeface="Arial" panose="020B0604020202020204" pitchFamily="34" charset="0"/>
                <a:cs typeface="Arial" panose="020B0604020202020204" pitchFamily="34" charset="0"/>
              </a:rPr>
              <a:t> </a:t>
            </a:r>
          </a:p>
          <a:p>
            <a:pPr eaLnBrk="1" hangingPunct="1">
              <a:spcBef>
                <a:spcPct val="60000"/>
              </a:spcBef>
              <a:defRPr/>
            </a:pPr>
            <a:r>
              <a:rPr lang="en-US" altLang="en-US" sz="1000" b="1" dirty="0">
                <a:latin typeface="Arial" panose="020B0604020202020204" pitchFamily="34" charset="0"/>
                <a:cs typeface="Arial" panose="020B0604020202020204" pitchFamily="34" charset="0"/>
              </a:rPr>
              <a:t>Bolus Insulin</a:t>
            </a:r>
            <a:r>
              <a:rPr lang="en-US" altLang="en-US" sz="1000" b="0" dirty="0">
                <a:latin typeface="Arial" panose="020B0604020202020204" pitchFamily="34" charset="0"/>
                <a:cs typeface="Arial" panose="020B0604020202020204" pitchFamily="34" charset="0"/>
              </a:rPr>
              <a:t>: a single dose of insulin, given for one of two reasons:</a:t>
            </a:r>
          </a:p>
          <a:p>
            <a:pPr eaLnBrk="1" hangingPunct="1">
              <a:spcBef>
                <a:spcPct val="60000"/>
              </a:spcBef>
              <a:defRPr/>
            </a:pPr>
            <a:r>
              <a:rPr lang="en-US" altLang="en-US" sz="1000" b="1" dirty="0">
                <a:latin typeface="Arial" panose="020B0604020202020204" pitchFamily="34" charset="0"/>
                <a:cs typeface="Arial" panose="020B0604020202020204" pitchFamily="34" charset="0"/>
              </a:rPr>
              <a:t>Carb or Meal/Snack Dose: </a:t>
            </a:r>
            <a:r>
              <a:rPr lang="en-US" altLang="en-US" sz="1000" b="0" dirty="0">
                <a:latin typeface="Arial" panose="020B0604020202020204" pitchFamily="34" charset="0"/>
                <a:cs typeface="Arial" panose="020B0604020202020204" pitchFamily="34" charset="0"/>
              </a:rPr>
              <a:t>Insulin dosed when food is eaten</a:t>
            </a:r>
          </a:p>
          <a:p>
            <a:pPr eaLnBrk="1" hangingPunct="1">
              <a:spcBef>
                <a:spcPct val="60000"/>
              </a:spcBef>
              <a:defRPr/>
            </a:pPr>
            <a:r>
              <a:rPr lang="en-US" altLang="en-US" sz="1000" b="1" dirty="0">
                <a:latin typeface="Arial" panose="020B0604020202020204" pitchFamily="34" charset="0"/>
                <a:cs typeface="Arial" panose="020B0604020202020204" pitchFamily="34" charset="0"/>
              </a:rPr>
              <a:t>Correction Doses </a:t>
            </a:r>
            <a:r>
              <a:rPr lang="en-US" altLang="en-US" sz="1000" b="0" dirty="0">
                <a:latin typeface="Arial" panose="020B0604020202020204" pitchFamily="34" charset="0"/>
                <a:cs typeface="Arial" panose="020B0604020202020204" pitchFamily="34" charset="0"/>
              </a:rPr>
              <a:t>Insulin dosed when blood glucose level is too high and needs to be corrected (made lower)</a:t>
            </a:r>
          </a:p>
          <a:p>
            <a:pPr eaLnBrk="1" hangingPunct="1">
              <a:spcBef>
                <a:spcPct val="60000"/>
              </a:spcBef>
              <a:defRPr/>
            </a:pPr>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4</a:t>
            </a:fld>
            <a:endParaRPr lang="en-US" dirty="0"/>
          </a:p>
        </p:txBody>
      </p:sp>
    </p:spTree>
    <p:extLst>
      <p:ext uri="{BB962C8B-B14F-4D97-AF65-F5344CB8AC3E}">
        <p14:creationId xmlns:p14="http://schemas.microsoft.com/office/powerpoint/2010/main" val="1183167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Years ago, few students with diabetes took insulin injections at school.  But now many physicians prescribe intensive insulin therapy for children that requires multiple daily administrations/ injections to enable students to maintain blood glucose levels within the target range. This is because studies have shown that intensive treatment can prevent or delay long-term complications of diabetes.</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Today many students will take insulin at lunch/food intake or when blood glucose levels are above target range.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Regardless of when they need to take insulin, many students will need accommodations to ensure timely, accurate insulin dosing.  Most older or more experienced students are capable of self-administration although some may want a private place to administer their insulin or they may require supervision.  Others will need full assistance in drawing out, dosing, and blousing/injecting.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Insulin dosing and timing will be specified in the DMMP;  these physician orders may include provisions for the parent/guardian and/or capable students to modify dosing.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How, where, and who may perform or assist with insulin administration is determined jointly by the parent/guardian, student, and school nurse and other school staff and should be documented in an Individualized Health Care Plan (IHP), and the student's 504 Plan, IEP, or other written accommodation plan.</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5</a:t>
            </a:fld>
            <a:endParaRPr lang="en-US"/>
          </a:p>
        </p:txBody>
      </p:sp>
    </p:spTree>
    <p:extLst>
      <p:ext uri="{BB962C8B-B14F-4D97-AF65-F5344CB8AC3E}">
        <p14:creationId xmlns:p14="http://schemas.microsoft.com/office/powerpoint/2010/main" val="2238565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dirty="0">
                <a:latin typeface="Arial" panose="020B0604020202020204" pitchFamily="34" charset="0"/>
                <a:cs typeface="Arial" panose="020B0604020202020204" pitchFamily="34" charset="0"/>
              </a:rPr>
              <a:t>Insulin is a hormone that is needed to convert sugar, starches, and other food into energy by moving glucose from blood into the cells.</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b="1" dirty="0">
                <a:latin typeface="Arial" panose="020B0604020202020204" pitchFamily="34" charset="0"/>
                <a:cs typeface="Arial" panose="020B0604020202020204" pitchFamily="34" charset="0"/>
              </a:rPr>
              <a:t>Students with type 1 diabetes do not produce insulin;  </a:t>
            </a:r>
            <a:r>
              <a:rPr lang="en-US" altLang="en-US" sz="1000" dirty="0">
                <a:latin typeface="Arial" panose="020B0604020202020204" pitchFamily="34" charset="0"/>
                <a:cs typeface="Arial" panose="020B0604020202020204" pitchFamily="34" charset="0"/>
              </a:rPr>
              <a:t>their beta cells, the insulin-producing cells of the pancreas have been damaged/destroyed. </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Without enough insulin, students will experience both short and long term complications; they will experience low energy levels, feel listless, become dehydrated, and could become severely ill. </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Without any insulin, they will become severely ill within hours and if left untreated, could result in death.</a:t>
            </a:r>
          </a:p>
          <a:p>
            <a:pPr eaLnBrk="1" hangingPunct="1"/>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6</a:t>
            </a:fld>
            <a:endParaRPr lang="en-US" dirty="0"/>
          </a:p>
        </p:txBody>
      </p:sp>
    </p:spTree>
    <p:extLst>
      <p:ext uri="{BB962C8B-B14F-4D97-AF65-F5344CB8AC3E}">
        <p14:creationId xmlns:p14="http://schemas.microsoft.com/office/powerpoint/2010/main" val="2273154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000" dirty="0">
                <a:latin typeface="Arial" panose="020B0604020202020204" pitchFamily="34" charset="0"/>
                <a:cs typeface="Arial" panose="020B0604020202020204" pitchFamily="34" charset="0"/>
              </a:rPr>
              <a:t>Historically, many</a:t>
            </a:r>
            <a:r>
              <a:rPr lang="en-US" altLang="en-US" sz="1000" b="0" dirty="0">
                <a:latin typeface="Arial" panose="020B0604020202020204" pitchFamily="34" charset="0"/>
                <a:cs typeface="Arial" panose="020B0604020202020204" pitchFamily="34" charset="0"/>
              </a:rPr>
              <a:t> but not all students took their insulin by using a vial and syringe. An increasing number of students are using other methods, especially pens and pumps.</a:t>
            </a:r>
          </a:p>
          <a:p>
            <a:pPr eaLnBrk="1" hangingPunct="1">
              <a:spcBef>
                <a:spcPct val="0"/>
              </a:spcBef>
            </a:pPr>
            <a:endParaRPr lang="en-US" altLang="en-US" sz="1000" b="0" dirty="0">
              <a:latin typeface="Arial" panose="020B0604020202020204" pitchFamily="34" charset="0"/>
              <a:cs typeface="Arial" panose="020B0604020202020204" pitchFamily="34" charset="0"/>
            </a:endParaRPr>
          </a:p>
          <a:p>
            <a:pPr eaLnBrk="1" hangingPunct="1">
              <a:spcBef>
                <a:spcPct val="0"/>
              </a:spcBef>
            </a:pPr>
            <a:r>
              <a:rPr lang="en-US" altLang="en-US" sz="1000" b="1" dirty="0">
                <a:latin typeface="Arial" panose="020B0604020202020204" pitchFamily="34" charset="0"/>
                <a:cs typeface="Arial" panose="020B0604020202020204" pitchFamily="34" charset="0"/>
              </a:rPr>
              <a:t>Insulin pens </a:t>
            </a:r>
            <a:r>
              <a:rPr lang="en-US" altLang="en-US" sz="1000" b="0" dirty="0">
                <a:latin typeface="Arial" panose="020B0604020202020204" pitchFamily="34" charset="0"/>
                <a:cs typeface="Arial" panose="020B0604020202020204" pitchFamily="34" charset="0"/>
              </a:rPr>
              <a:t>offer the convenience of carrying insulin in a discreet way. An insulin pen looks like a pen with a cartridge. Some pens use replaceable cartridges of insulin; other pen models are totally disposable. A fine needle, similar to the needle on an insulin syringe, is placed</a:t>
            </a:r>
            <a:r>
              <a:rPr lang="en-US" altLang="en-US" sz="1000" b="0" dirty="0">
                <a:solidFill>
                  <a:srgbClr val="FF0000"/>
                </a:solidFill>
                <a:latin typeface="Arial" panose="020B0604020202020204" pitchFamily="34" charset="0"/>
                <a:cs typeface="Arial" panose="020B0604020202020204" pitchFamily="34" charset="0"/>
              </a:rPr>
              <a:t> </a:t>
            </a:r>
            <a:r>
              <a:rPr lang="en-US" altLang="en-US" sz="1000" b="0" dirty="0">
                <a:latin typeface="Arial" panose="020B0604020202020204" pitchFamily="34" charset="0"/>
                <a:cs typeface="Arial" panose="020B0604020202020204" pitchFamily="34" charset="0"/>
              </a:rPr>
              <a:t>on the tip of the pen. Users turn a dial to select the desired dose of insulin and press a plunger on the end to deliver the insulin just under the skin. </a:t>
            </a:r>
          </a:p>
          <a:p>
            <a:pPr eaLnBrk="1" hangingPunct="1">
              <a:spcBef>
                <a:spcPct val="0"/>
              </a:spcBef>
            </a:pPr>
            <a:endParaRPr lang="en-US" altLang="en-US" sz="1000" b="0" dirty="0">
              <a:latin typeface="Arial" panose="020B0604020202020204" pitchFamily="34" charset="0"/>
              <a:cs typeface="Arial" panose="020B0604020202020204" pitchFamily="34" charset="0"/>
            </a:endParaRPr>
          </a:p>
          <a:p>
            <a:pPr eaLnBrk="1" hangingPunct="1">
              <a:spcBef>
                <a:spcPct val="0"/>
              </a:spcBef>
            </a:pPr>
            <a:r>
              <a:rPr lang="en-US" altLang="en-US" sz="1000" b="1" dirty="0">
                <a:latin typeface="Arial" panose="020B0604020202020204" pitchFamily="34" charset="0"/>
                <a:cs typeface="Arial" panose="020B0604020202020204" pitchFamily="34" charset="0"/>
              </a:rPr>
              <a:t>There are 2 types of insulin pumps:</a:t>
            </a:r>
            <a:endParaRPr lang="en-US" altLang="en-US" sz="1000" b="0" dirty="0">
              <a:latin typeface="Arial" panose="020B0604020202020204" pitchFamily="34" charset="0"/>
              <a:cs typeface="Arial" panose="020B0604020202020204" pitchFamily="34" charset="0"/>
            </a:endParaRPr>
          </a:p>
          <a:p>
            <a:pPr marL="171450" indent="-171450" eaLnBrk="1" hangingPunct="1">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The pump that has been in use for a number of years is about the size of a pager, weighs about 3 ounces, and can be worn on a belt or in a pocket. The pump connects to narrow, flexible plastic tubing that ends with a needle/canula inserted just under the skin in the abdomen, buttocks, or thigh. Users set the pump to give a steady trickle or "basal" amount of short- or rapid-acting insulin continuously throughout the day. Pumps allow the user to deliver "bolus" doses of insulin (several units at a time) at meals and at times when blood sugar is too high based on the user’s programming. </a:t>
            </a:r>
          </a:p>
          <a:p>
            <a:pPr marL="171450" indent="-171450" eaLnBrk="1" hangingPunct="1">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The newer kind of insulin infusion pump is often referred to as a patch or “pod” pump</a:t>
            </a:r>
            <a:r>
              <a:rPr lang="en-US" altLang="en-US" sz="1000" b="0" dirty="0">
                <a:solidFill>
                  <a:srgbClr val="FF0000"/>
                </a:solidFill>
                <a:latin typeface="Arial" panose="020B0604020202020204" pitchFamily="34" charset="0"/>
                <a:cs typeface="Arial" panose="020B0604020202020204" pitchFamily="34" charset="0"/>
              </a:rPr>
              <a:t>.</a:t>
            </a:r>
            <a:r>
              <a:rPr lang="en-US" altLang="en-US" sz="1000" b="0" dirty="0">
                <a:latin typeface="Arial" panose="020B0604020202020204" pitchFamily="34" charset="0"/>
                <a:cs typeface="Arial" panose="020B0604020202020204" pitchFamily="34" charset="0"/>
              </a:rPr>
              <a:t>  It differs in that it adheres directly to the body, without using additional tubing.  It is a disposable unit that is controlled by a separate PDM device </a:t>
            </a:r>
            <a:r>
              <a:rPr lang="en-US" altLang="en-US" sz="1000" dirty="0">
                <a:latin typeface="Arial" panose="020B0604020202020204" pitchFamily="34" charset="0"/>
                <a:cs typeface="Arial" panose="020B0604020202020204" pitchFamily="34" charset="0"/>
              </a:rPr>
              <a:t>or</a:t>
            </a:r>
            <a:r>
              <a:rPr lang="en-US" altLang="en-US" sz="1000" b="0" dirty="0">
                <a:latin typeface="Arial" panose="020B0604020202020204" pitchFamily="34" charset="0"/>
                <a:cs typeface="Arial" panose="020B0604020202020204" pitchFamily="34" charset="0"/>
              </a:rPr>
              <a:t> smart phone application. </a:t>
            </a:r>
          </a:p>
          <a:p>
            <a:pPr marL="171450" indent="-171450" eaLnBrk="1" hangingPunct="1">
              <a:spcBef>
                <a:spcPct val="0"/>
              </a:spcBef>
              <a:buFont typeface="Wingdings" pitchFamily="2" charset="2"/>
              <a:buChar char="§"/>
            </a:pPr>
            <a:endParaRPr lang="en-US" altLang="en-US" sz="1000" b="0" dirty="0">
              <a:latin typeface="Arial" panose="020B0604020202020204" pitchFamily="34" charset="0"/>
              <a:cs typeface="Arial" panose="020B0604020202020204" pitchFamily="34" charset="0"/>
            </a:endParaRPr>
          </a:p>
          <a:p>
            <a:pPr eaLnBrk="1" hangingPunct="1">
              <a:spcBef>
                <a:spcPct val="0"/>
              </a:spcBef>
            </a:pPr>
            <a:endParaRPr lang="en-US" altLang="en-US" sz="1000" b="0" dirty="0">
              <a:latin typeface="Arial" panose="020B0604020202020204" pitchFamily="34" charset="0"/>
              <a:cs typeface="Arial" panose="020B0604020202020204" pitchFamily="34" charset="0"/>
            </a:endParaRPr>
          </a:p>
          <a:p>
            <a:pPr eaLnBrk="1" hangingPunct="1">
              <a:spcBef>
                <a:spcPct val="0"/>
              </a:spcBef>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7</a:t>
            </a:fld>
            <a:endParaRPr lang="en-US"/>
          </a:p>
        </p:txBody>
      </p:sp>
    </p:spTree>
    <p:extLst>
      <p:ext uri="{BB962C8B-B14F-4D97-AF65-F5344CB8AC3E}">
        <p14:creationId xmlns:p14="http://schemas.microsoft.com/office/powerpoint/2010/main" val="3999321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Here is an illustration of insulin release in an individual without diabetes, in the background, and an approximation of insulin delivery in an individual with diabetes receiving multiple daily injections (MDI). This treatment regimen allows delivery of greater amounts of insulin when needed to address the glucose raising effects of mealtime or to correct elevate levels while providing the background insulin needs of the body at rest.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Insulin pump therapy allows for more precise insulin dosing at meals / corrections and  the ability to better accommodate variations in background insulin needs affected by factors such as physical activity and stress.</a:t>
            </a:r>
          </a:p>
        </p:txBody>
      </p:sp>
      <p:sp>
        <p:nvSpPr>
          <p:cNvPr id="4" name="Slide Number Placeholder 3"/>
          <p:cNvSpPr>
            <a:spLocks noGrp="1"/>
          </p:cNvSpPr>
          <p:nvPr>
            <p:ph type="sldNum" sz="quarter" idx="5"/>
          </p:nvPr>
        </p:nvSpPr>
        <p:spPr/>
        <p:txBody>
          <a:bodyPr/>
          <a:lstStyle/>
          <a:p>
            <a:fld id="{D4C846EA-692C-5749-8B3B-0EE8E95BA0D9}" type="slidenum">
              <a:rPr lang="en-US" smtClean="0"/>
              <a:t>8</a:t>
            </a:fld>
            <a:endParaRPr lang="en-US"/>
          </a:p>
        </p:txBody>
      </p:sp>
    </p:spTree>
    <p:extLst>
      <p:ext uri="{BB962C8B-B14F-4D97-AF65-F5344CB8AC3E}">
        <p14:creationId xmlns:p14="http://schemas.microsoft.com/office/powerpoint/2010/main" val="3316387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The graph on this slide represents the action patterns of insulin types in use today.</a:t>
            </a:r>
            <a:endParaRPr lang="en-US" altLang="en-US" sz="1000" b="0" dirty="0">
              <a:latin typeface="Arial" panose="020B0604020202020204" pitchFamily="34" charset="0"/>
              <a:cs typeface="Arial" panose="020B0604020202020204" pitchFamily="34" charset="0"/>
            </a:endParaRPr>
          </a:p>
          <a:p>
            <a:pPr marL="171450" indent="-171450" eaLnBrk="1" hangingPunct="1">
              <a:lnSpc>
                <a:spcPct val="90000"/>
              </a:lnSpc>
              <a:spcBef>
                <a:spcPts val="1250"/>
              </a:spcBef>
              <a:buClr>
                <a:schemeClr val="tx1"/>
              </a:buClr>
              <a:buFont typeface="Wingdings" pitchFamily="2" charset="2"/>
              <a:buChar char="§"/>
            </a:pPr>
            <a:r>
              <a:rPr lang="en-US" altLang="en-US" sz="1000" b="1" dirty="0">
                <a:latin typeface="Arial" panose="020B0604020202020204" pitchFamily="34" charset="0"/>
                <a:cs typeface="Arial" panose="020B0604020202020204" pitchFamily="34" charset="0"/>
              </a:rPr>
              <a:t>Intermediate- and long-acting insulins </a:t>
            </a:r>
            <a:r>
              <a:rPr lang="en-US" altLang="en-US" sz="1000" b="0" dirty="0">
                <a:latin typeface="Arial" panose="020B0604020202020204" pitchFamily="34" charset="0"/>
                <a:cs typeface="Arial" panose="020B0604020202020204" pitchFamily="34" charset="0"/>
              </a:rPr>
              <a:t>provide basal insulin concentrations and doses are adjusted based on the student’s pattern of blood glucose. They are not used for acute treatment of high blood glucose levels and are not generally given at school or before meals. Intermediate and long-acting insulins are referred to as basal insulins. Basal insulins control the blood glucose in the fasting state, when you’re not eating. Basal insulin is typically 50% or less of an individual’s total daily insulin dose.</a:t>
            </a:r>
          </a:p>
          <a:p>
            <a:pPr marL="171450" indent="-171450" eaLnBrk="1" hangingPunct="1">
              <a:lnSpc>
                <a:spcPct val="90000"/>
              </a:lnSpc>
              <a:spcBef>
                <a:spcPts val="1250"/>
              </a:spcBef>
              <a:buClr>
                <a:schemeClr val="tx1"/>
              </a:buClr>
              <a:buFont typeface="Wingdings" pitchFamily="2" charset="2"/>
              <a:buChar char="§"/>
            </a:pPr>
            <a:r>
              <a:rPr lang="en-US" altLang="en-US" sz="1000" b="1" dirty="0">
                <a:latin typeface="Arial" panose="020B0604020202020204" pitchFamily="34" charset="0"/>
                <a:cs typeface="Arial" panose="020B0604020202020204" pitchFamily="34" charset="0"/>
              </a:rPr>
              <a:t>Rapid-acting insulins </a:t>
            </a:r>
            <a:r>
              <a:rPr lang="en-US" altLang="en-US" sz="1000" b="0" dirty="0">
                <a:latin typeface="Arial" panose="020B0604020202020204" pitchFamily="34" charset="0"/>
                <a:cs typeface="Arial" panose="020B0604020202020204" pitchFamily="34" charset="0"/>
              </a:rPr>
              <a:t>act quickly within 10-15 minutes and are used primarily to treat a high blood sugar level and to “match” or “cover” the rise in blood glucose levels that follow food intake.  Many students require rapid acting insulin before meals and snacks. Note, hypoglycemia (low blood sugar) can occur if a meal or snack is delayed greater than 15 minutes after injection of rapid-acting insulin.  Rapid-acting insulin is frequently referred to as bolus insulin.  Rapid-acting insulin is also used in insulin pumps.</a:t>
            </a:r>
          </a:p>
          <a:p>
            <a:pPr marL="171450" indent="-171450" eaLnBrk="1" hangingPunct="1">
              <a:lnSpc>
                <a:spcPct val="90000"/>
              </a:lnSpc>
              <a:spcBef>
                <a:spcPts val="1250"/>
              </a:spcBef>
              <a:buClr>
                <a:schemeClr val="tx1"/>
              </a:buClr>
              <a:buFont typeface="Wingdings" pitchFamily="2" charset="2"/>
              <a:buChar char="§"/>
            </a:pPr>
            <a:r>
              <a:rPr lang="en-US" altLang="en-US" sz="1000" b="1" dirty="0">
                <a:latin typeface="Arial" panose="020B0604020202020204" pitchFamily="34" charset="0"/>
                <a:cs typeface="Arial" panose="020B0604020202020204" pitchFamily="34" charset="0"/>
              </a:rPr>
              <a:t>Short-acting insulins </a:t>
            </a:r>
            <a:r>
              <a:rPr lang="en-US" altLang="en-US" sz="1000" b="0" dirty="0">
                <a:latin typeface="Arial" panose="020B0604020202020204" pitchFamily="34" charset="0"/>
                <a:cs typeface="Arial" panose="020B0604020202020204" pitchFamily="34" charset="0"/>
              </a:rPr>
              <a:t>are used like rapid-acting insulins, but have a longer onset and duration of action and a delayed peak. Short-acting insulin is also referred to as bolus insulin.</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9</a:t>
            </a:fld>
            <a:endParaRPr lang="en-US" dirty="0"/>
          </a:p>
        </p:txBody>
      </p:sp>
    </p:spTree>
    <p:extLst>
      <p:ext uri="{BB962C8B-B14F-4D97-AF65-F5344CB8AC3E}">
        <p14:creationId xmlns:p14="http://schemas.microsoft.com/office/powerpoint/2010/main" val="3335576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931762" y="1870687"/>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931761" y="2074338"/>
            <a:ext cx="4216596" cy="258597"/>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What Key Personnel Need To Know</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814140" y="2444969"/>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4" name="Rectangle 3">
            <a:extLst>
              <a:ext uri="{FF2B5EF4-FFF2-40B4-BE49-F238E27FC236}">
                <a16:creationId xmlns:a16="http://schemas.microsoft.com/office/drawing/2014/main" id="{269EE1DF-A71D-C718-67A4-599A6EF0770A}"/>
              </a:ext>
            </a:extLst>
          </p:cNvPr>
          <p:cNvSpPr/>
          <p:nvPr userDrawn="1"/>
        </p:nvSpPr>
        <p:spPr>
          <a:xfrm>
            <a:off x="546652" y="1033670"/>
            <a:ext cx="5357191" cy="4714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8664F700-51C1-03C7-48C7-B36F63977086}"/>
              </a:ext>
            </a:extLst>
          </p:cNvPr>
          <p:cNvSpPr>
            <a:spLocks noGrp="1"/>
          </p:cNvSpPr>
          <p:nvPr>
            <p:ph type="body" sz="quarter" idx="24" hasCustomPrompt="1"/>
          </p:nvPr>
        </p:nvSpPr>
        <p:spPr>
          <a:xfrm>
            <a:off x="814140" y="1130332"/>
            <a:ext cx="4841225" cy="258233"/>
          </a:xfrm>
          <a:prstGeom prst="rect">
            <a:avLst/>
          </a:prstGeom>
        </p:spPr>
        <p:txBody>
          <a:bodyPr/>
          <a:lstStyle>
            <a:lvl1pPr marL="0" indent="0">
              <a:buNone/>
              <a:defRPr sz="1867" b="1" i="0" cap="all" baseline="0">
                <a:solidFill>
                  <a:schemeClr val="bg1"/>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127740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6132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70"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986070"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986070"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986070"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7079617"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7079617"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7079617"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7079617"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47916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5163669"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686202" y="1458553"/>
            <a:ext cx="103664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48696" y="1715175"/>
            <a:ext cx="2965471"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5163669"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8677835"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8677835"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5163669"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5163669"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5163669"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5163669"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8659905"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8659905"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8659905"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8659905"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62656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198207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049412" y="3285371"/>
            <a:ext cx="10370427" cy="287259"/>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Tree>
    <p:extLst>
      <p:ext uri="{BB962C8B-B14F-4D97-AF65-F5344CB8AC3E}">
        <p14:creationId xmlns:p14="http://schemas.microsoft.com/office/powerpoint/2010/main" val="167447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166686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2" name="Text Placeholder 7">
            <a:extLst>
              <a:ext uri="{FF2B5EF4-FFF2-40B4-BE49-F238E27FC236}">
                <a16:creationId xmlns:a16="http://schemas.microsoft.com/office/drawing/2014/main" id="{7738BEA0-9E44-1A4E-8C1E-18636D092ED8}"/>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Tree>
    <p:extLst>
      <p:ext uri="{BB962C8B-B14F-4D97-AF65-F5344CB8AC3E}">
        <p14:creationId xmlns:p14="http://schemas.microsoft.com/office/powerpoint/2010/main" val="131274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678886" y="3510737"/>
            <a:ext cx="401952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6829358" y="3172380"/>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6691853" y="3429001"/>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6829357" y="5367511"/>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28914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2" name="Text Placeholder 7">
            <a:extLst>
              <a:ext uri="{FF2B5EF4-FFF2-40B4-BE49-F238E27FC236}">
                <a16:creationId xmlns:a16="http://schemas.microsoft.com/office/drawing/2014/main" id="{F502AF80-6836-F1B1-24E9-40E37D4165E9}"/>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spTree>
    <p:extLst>
      <p:ext uri="{BB962C8B-B14F-4D97-AF65-F5344CB8AC3E}">
        <p14:creationId xmlns:p14="http://schemas.microsoft.com/office/powerpoint/2010/main" val="250216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080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31DA9-EBA2-904C-94FD-31196A1ADFB0}"/>
              </a:ext>
            </a:extLst>
          </p:cNvPr>
          <p:cNvSpPr/>
          <p:nvPr userDrawn="1"/>
        </p:nvSpPr>
        <p:spPr>
          <a:xfrm>
            <a:off x="3464620" y="894643"/>
            <a:ext cx="926408" cy="68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2">
            <a:extLst>
              <a:ext uri="{FF2B5EF4-FFF2-40B4-BE49-F238E27FC236}">
                <a16:creationId xmlns:a16="http://schemas.microsoft.com/office/drawing/2014/main" id="{BD25B4E0-2EF8-BC48-B1EF-114C5D16F350}"/>
              </a:ext>
            </a:extLst>
          </p:cNvPr>
          <p:cNvSpPr>
            <a:spLocks noGrp="1"/>
          </p:cNvSpPr>
          <p:nvPr>
            <p:ph type="body" sz="quarter" idx="10" hasCustomPrompt="1"/>
          </p:nvPr>
        </p:nvSpPr>
        <p:spPr>
          <a:xfrm>
            <a:off x="3342701" y="3489626"/>
            <a:ext cx="2499580" cy="804078"/>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Protecting students’ legal rights is a vital piece of a comprehensive plan.</a:t>
            </a:r>
          </a:p>
        </p:txBody>
      </p:sp>
      <p:sp>
        <p:nvSpPr>
          <p:cNvPr id="6" name="Title 3">
            <a:extLst>
              <a:ext uri="{FF2B5EF4-FFF2-40B4-BE49-F238E27FC236}">
                <a16:creationId xmlns:a16="http://schemas.microsoft.com/office/drawing/2014/main" id="{CEED9DBE-5F4B-5840-891E-670173BA954C}"/>
              </a:ext>
            </a:extLst>
          </p:cNvPr>
          <p:cNvSpPr>
            <a:spLocks noGrp="1"/>
          </p:cNvSpPr>
          <p:nvPr>
            <p:ph type="title" hasCustomPrompt="1"/>
          </p:nvPr>
        </p:nvSpPr>
        <p:spPr>
          <a:xfrm>
            <a:off x="3342701" y="1755562"/>
            <a:ext cx="2365468" cy="1734064"/>
          </a:xfrm>
          <a:prstGeom prst="rect">
            <a:avLst/>
          </a:prstGeom>
        </p:spPr>
        <p:txBody>
          <a:bodyPr wrap="square">
            <a:spAutoFit/>
          </a:bodyPr>
          <a:lstStyle>
            <a:lvl1pPr marL="0" marR="0" indent="0" algn="l" defTabSz="1219170" rtl="0" eaLnBrk="1" fontAlgn="auto" latinLnBrk="0" hangingPunct="1">
              <a:lnSpc>
                <a:spcPct val="100000"/>
              </a:lnSpc>
              <a:spcBef>
                <a:spcPct val="0"/>
              </a:spcBef>
              <a:spcAft>
                <a:spcPts val="0"/>
              </a:spcAft>
              <a:buClrTx/>
              <a:buSzTx/>
              <a:buFontTx/>
              <a:buNone/>
              <a:tabLst/>
              <a:defRPr lang="de-DE" sz="2667" b="1" dirty="0">
                <a:solidFill>
                  <a:schemeClr val="bg1"/>
                </a:solidFill>
                <a:latin typeface="Arial" panose="020B0604020202020204" pitchFamily="34" charset="0"/>
                <a:cs typeface="Arial" panose="020B0604020202020204" pitchFamily="34" charset="0"/>
              </a:defRPr>
            </a:lvl1pPr>
          </a:lstStyle>
          <a:p>
            <a:r>
              <a:rPr lang="en-US" dirty="0"/>
              <a:t>Optimal Student Health </a:t>
            </a:r>
            <a:br>
              <a:rPr lang="en-US" dirty="0"/>
            </a:br>
            <a:r>
              <a:rPr lang="en-US" dirty="0"/>
              <a:t>and Learning</a:t>
            </a:r>
          </a:p>
        </p:txBody>
      </p:sp>
      <p:sp>
        <p:nvSpPr>
          <p:cNvPr id="7" name="Text Placeholder 4">
            <a:extLst>
              <a:ext uri="{FF2B5EF4-FFF2-40B4-BE49-F238E27FC236}">
                <a16:creationId xmlns:a16="http://schemas.microsoft.com/office/drawing/2014/main" id="{DA3651D4-7451-1B45-971B-3FBC4B98EA3B}"/>
              </a:ext>
            </a:extLst>
          </p:cNvPr>
          <p:cNvSpPr>
            <a:spLocks noGrp="1"/>
          </p:cNvSpPr>
          <p:nvPr>
            <p:ph type="body" sz="quarter" idx="11" hasCustomPrompt="1"/>
          </p:nvPr>
        </p:nvSpPr>
        <p:spPr>
          <a:xfrm>
            <a:off x="3342701" y="1104419"/>
            <a:ext cx="3985569" cy="49244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3200" b="1" i="0">
                <a:solidFill>
                  <a:schemeClr val="bg1"/>
                </a:solidFill>
                <a:latin typeface="Arial" panose="020B0604020202020204" pitchFamily="34" charset="0"/>
                <a:cs typeface="Arial" panose="020B0604020202020204" pitchFamily="34" charset="0"/>
              </a:defRPr>
            </a:lvl1pPr>
            <a:lvl2pPr>
              <a:defRPr sz="3200" b="1" i="0">
                <a:solidFill>
                  <a:schemeClr val="bg1"/>
                </a:solidFill>
                <a:latin typeface="Arial" panose="020B0604020202020204" pitchFamily="34" charset="0"/>
                <a:cs typeface="Arial" panose="020B0604020202020204" pitchFamily="34" charset="0"/>
              </a:defRPr>
            </a:lvl2pPr>
            <a:lvl3pPr>
              <a:defRPr sz="3200" b="1" i="0">
                <a:solidFill>
                  <a:schemeClr val="bg1"/>
                </a:solidFill>
                <a:latin typeface="Arial" panose="020B0604020202020204" pitchFamily="34" charset="0"/>
                <a:cs typeface="Arial" panose="020B0604020202020204" pitchFamily="34" charset="0"/>
              </a:defRPr>
            </a:lvl3pPr>
            <a:lvl4pPr>
              <a:defRPr sz="3200" b="1" i="0">
                <a:solidFill>
                  <a:schemeClr val="bg1"/>
                </a:solidFill>
                <a:latin typeface="Arial" panose="020B0604020202020204" pitchFamily="34" charset="0"/>
                <a:cs typeface="Arial" panose="020B0604020202020204" pitchFamily="34" charset="0"/>
              </a:defRPr>
            </a:lvl4pPr>
            <a:lvl5pPr>
              <a:defRPr sz="3200" b="1" i="0">
                <a:solidFill>
                  <a:schemeClr val="bg1"/>
                </a:solidFill>
                <a:latin typeface="Arial" panose="020B0604020202020204" pitchFamily="34" charset="0"/>
                <a:cs typeface="Arial" panose="020B0604020202020204" pitchFamily="34" charset="0"/>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3200" b="1" i="0" dirty="0">
                <a:solidFill>
                  <a:schemeClr val="bg1"/>
                </a:solidFill>
                <a:latin typeface="Arial" panose="020B0604020202020204" pitchFamily="34" charset="0"/>
                <a:cs typeface="Arial" panose="020B0604020202020204" pitchFamily="34" charset="0"/>
              </a:rPr>
              <a:t>Goal:</a:t>
            </a:r>
            <a:endParaRPr lang="de-DE" sz="3200" b="1" i="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136807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1036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43558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8560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7" name="Rectangle 6">
            <a:extLst>
              <a:ext uri="{FF2B5EF4-FFF2-40B4-BE49-F238E27FC236}">
                <a16:creationId xmlns:a16="http://schemas.microsoft.com/office/drawing/2014/main" id="{872325A2-9CE2-3547-B3D0-EDFE59959C27}"/>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33086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67709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6829358" y="1050581"/>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6691853" y="1307202"/>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6829357" y="3119220"/>
            <a:ext cx="4216596" cy="287259"/>
          </a:xfrm>
          <a:prstGeom prst="rect">
            <a:avLst/>
          </a:prstGeom>
        </p:spPr>
        <p:txBody>
          <a:bodyPr wrap="square" lIns="0" tIns="0" rIns="0" bIns="0">
            <a:spAutoFit/>
          </a:bodyPr>
          <a:lstStyle>
            <a:lvl1pPr marL="0" indent="0">
              <a:lnSpc>
                <a:spcPct val="100000"/>
              </a:lnSpc>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36520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 name="Text Placeholder 7">
            <a:extLst>
              <a:ext uri="{FF2B5EF4-FFF2-40B4-BE49-F238E27FC236}">
                <a16:creationId xmlns:a16="http://schemas.microsoft.com/office/drawing/2014/main" id="{EB29FA12-D62D-97BE-A8EF-66F69490DDCB}"/>
              </a:ext>
            </a:extLst>
          </p:cNvPr>
          <p:cNvSpPr>
            <a:spLocks noGrp="1"/>
          </p:cNvSpPr>
          <p:nvPr>
            <p:ph type="body" sz="quarter" idx="24" hasCustomPrompt="1"/>
          </p:nvPr>
        </p:nvSpPr>
        <p:spPr>
          <a:xfrm>
            <a:off x="814140"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373684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Tree>
    <p:extLst>
      <p:ext uri="{BB962C8B-B14F-4D97-AF65-F5344CB8AC3E}">
        <p14:creationId xmlns:p14="http://schemas.microsoft.com/office/powerpoint/2010/main" val="311694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CEFE84-0B16-7362-89F8-EDFF6BBA79FD}"/>
              </a:ext>
            </a:extLst>
          </p:cNvPr>
          <p:cNvSpPr/>
          <p:nvPr userDrawn="1"/>
        </p:nvSpPr>
        <p:spPr>
          <a:xfrm>
            <a:off x="8553673"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15">
            <a:extLst>
              <a:ext uri="{FF2B5EF4-FFF2-40B4-BE49-F238E27FC236}">
                <a16:creationId xmlns:a16="http://schemas.microsoft.com/office/drawing/2014/main" id="{F694B254-5902-40D8-A65D-C5E77C944B9E}"/>
              </a:ext>
            </a:extLst>
          </p:cNvPr>
          <p:cNvSpPr/>
          <p:nvPr userDrawn="1"/>
        </p:nvSpPr>
        <p:spPr>
          <a:xfrm>
            <a:off x="912250"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59391"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006532"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028725"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028725"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588974"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588974"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141131"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141131"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642B7FD3-25CB-5BBA-7AD2-060D77D4034A}"/>
              </a:ext>
            </a:extLst>
          </p:cNvPr>
          <p:cNvSpPr>
            <a:spLocks noGrp="1"/>
          </p:cNvSpPr>
          <p:nvPr>
            <p:ph type="body" sz="quarter" idx="32" hasCustomPrompt="1"/>
          </p:nvPr>
        </p:nvSpPr>
        <p:spPr>
          <a:xfrm>
            <a:off x="8673938"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 name="Text Placeholder 4">
            <a:extLst>
              <a:ext uri="{FF2B5EF4-FFF2-40B4-BE49-F238E27FC236}">
                <a16:creationId xmlns:a16="http://schemas.microsoft.com/office/drawing/2014/main" id="{6B78C738-8C0F-F291-F883-03A3156B44F8}"/>
              </a:ext>
            </a:extLst>
          </p:cNvPr>
          <p:cNvSpPr>
            <a:spLocks noGrp="1"/>
          </p:cNvSpPr>
          <p:nvPr>
            <p:ph type="body" sz="quarter" idx="33" hasCustomPrompt="1"/>
          </p:nvPr>
        </p:nvSpPr>
        <p:spPr>
          <a:xfrm>
            <a:off x="8673938"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76500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72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152475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334504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with low confidence">
            <a:extLst>
              <a:ext uri="{FF2B5EF4-FFF2-40B4-BE49-F238E27FC236}">
                <a16:creationId xmlns:a16="http://schemas.microsoft.com/office/drawing/2014/main" id="{862F3A9B-5CE2-723D-9E5A-4A2C5B54FAA1}"/>
              </a:ext>
            </a:extLst>
          </p:cNvPr>
          <p:cNvPicPr>
            <a:picLocks noChangeAspect="1"/>
          </p:cNvPicPr>
          <p:nvPr userDrawn="1"/>
        </p:nvPicPr>
        <p:blipFill rotWithShape="1">
          <a:blip r:embed="rId3"/>
          <a:srcRect t="11103" r="17496" b="19284"/>
          <a:stretch/>
        </p:blipFill>
        <p:spPr>
          <a:xfrm>
            <a:off x="0" y="0"/>
            <a:ext cx="12192000" cy="6858000"/>
          </a:xfrm>
          <a:prstGeom prst="rect">
            <a:avLst/>
          </a:prstGeom>
        </p:spPr>
      </p:pic>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540497"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8E97277-0798-4C6E-6EC0-DF2AA968BB92}"/>
              </a:ext>
            </a:extLst>
          </p:cNvPr>
          <p:cNvPicPr>
            <a:picLocks noChangeAspect="1"/>
          </p:cNvPicPr>
          <p:nvPr userDrawn="1"/>
        </p:nvPicPr>
        <p:blipFill>
          <a:blip r:embed="rId4"/>
          <a:stretch>
            <a:fillRect/>
          </a:stretch>
        </p:blipFill>
        <p:spPr>
          <a:xfrm>
            <a:off x="1750354" y="5165565"/>
            <a:ext cx="2949785" cy="1124606"/>
          </a:xfrm>
          <a:prstGeom prst="rect">
            <a:avLst/>
          </a:prstGeom>
        </p:spPr>
      </p:pic>
    </p:spTree>
    <p:extLst>
      <p:ext uri="{BB962C8B-B14F-4D97-AF65-F5344CB8AC3E}">
        <p14:creationId xmlns:p14="http://schemas.microsoft.com/office/powerpoint/2010/main" val="212933556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C7A4A-F37A-8747-AFFA-CAE8BB8018B0}"/>
              </a:ext>
            </a:extLst>
          </p:cNvPr>
          <p:cNvPicPr>
            <a:picLocks noChangeAspect="1" noChangeArrowheads="1"/>
          </p:cNvPicPr>
          <p:nvPr userDrawn="1"/>
        </p:nvPicPr>
        <p:blipFill>
          <a:blip r:embed="rId3"/>
          <a:srcRect/>
          <a:stretch/>
        </p:blipFill>
        <p:spPr bwMode="auto">
          <a:xfrm>
            <a:off x="10522005" y="6024035"/>
            <a:ext cx="1116052" cy="46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012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1101858" y="6246229"/>
            <a:ext cx="9228093" cy="256545"/>
          </a:xfrm>
          <a:prstGeom prst="rect">
            <a:avLst/>
          </a:prstGeom>
          <a:noFill/>
        </p:spPr>
        <p:txBody>
          <a:bodyPr wrap="square">
            <a:spAutoFit/>
          </a:bodyPr>
          <a:lstStyle/>
          <a:p>
            <a:pPr algn="r" defTabSz="1219170" fontAlgn="base">
              <a:spcBef>
                <a:spcPct val="0"/>
              </a:spcBef>
              <a:spcAft>
                <a:spcPct val="0"/>
              </a:spcAft>
              <a:defRPr/>
            </a:pPr>
            <a:r>
              <a:rPr lang="en-US" sz="1067" b="1" i="0">
                <a:solidFill>
                  <a:schemeClr val="tx1">
                    <a:lumMod val="50000"/>
                    <a:lumOff val="50000"/>
                  </a:schemeClr>
                </a:solidFill>
                <a:latin typeface="Arial"/>
                <a:ea typeface="ＭＳ Ｐゴシック"/>
                <a:cs typeface="Arial"/>
              </a:rPr>
              <a:t>|  </a:t>
            </a:r>
            <a:fld id="{DE87642C-B7C1-4B57-8C95-0170592CB734}" type="slidenum">
              <a:rPr lang="en-US" sz="1067" b="1" i="0" smtClean="0">
                <a:solidFill>
                  <a:schemeClr val="tx1">
                    <a:lumMod val="50000"/>
                    <a:lumOff val="50000"/>
                  </a:schemeClr>
                </a:solidFill>
                <a:latin typeface="Arial"/>
                <a:ea typeface="ＭＳ Ｐゴシック"/>
                <a:cs typeface="Arial"/>
              </a:rPr>
              <a:pPr algn="r" defTabSz="1219170" fontAlgn="base">
                <a:spcBef>
                  <a:spcPct val="0"/>
                </a:spcBef>
                <a:spcAft>
                  <a:spcPct val="0"/>
                </a:spcAft>
                <a:defRPr/>
              </a:pPr>
              <a:t>‹#›</a:t>
            </a:fld>
            <a:endParaRPr lang="en-US" sz="1067" b="1">
              <a:solidFill>
                <a:schemeClr val="tx1">
                  <a:lumMod val="50000"/>
                  <a:lumOff val="50000"/>
                </a:schemeClr>
              </a:solidFill>
              <a:latin typeface="Arial"/>
              <a:ea typeface="ＭＳ Ｐゴシック"/>
              <a:cs typeface="Arial"/>
            </a:endParaRPr>
          </a:p>
        </p:txBody>
      </p:sp>
      <p:sp>
        <p:nvSpPr>
          <p:cNvPr id="2" name="Text Placeholder 7">
            <a:extLst>
              <a:ext uri="{FF2B5EF4-FFF2-40B4-BE49-F238E27FC236}">
                <a16:creationId xmlns:a16="http://schemas.microsoft.com/office/drawing/2014/main" id="{A74708DD-DA0C-1F2A-689C-8CEF299D9985}"/>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pic>
        <p:nvPicPr>
          <p:cNvPr id="3" name="Picture 2">
            <a:extLst>
              <a:ext uri="{FF2B5EF4-FFF2-40B4-BE49-F238E27FC236}">
                <a16:creationId xmlns:a16="http://schemas.microsoft.com/office/drawing/2014/main" id="{4BA60AFF-9D6B-D644-A26B-A2FD85CC0ABC}"/>
              </a:ext>
            </a:extLst>
          </p:cNvPr>
          <p:cNvPicPr>
            <a:picLocks noChangeAspect="1"/>
          </p:cNvPicPr>
          <p:nvPr userDrawn="1"/>
        </p:nvPicPr>
        <p:blipFill>
          <a:blip r:embed="rId16"/>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327210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7"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 id="2147483692" r:id="rId1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1002394"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30D4A9-8933-ECA7-B517-CF04DAB50219}"/>
              </a:ext>
            </a:extLst>
          </p:cNvPr>
          <p:cNvPicPr>
            <a:picLocks noChangeAspect="1"/>
          </p:cNvPicPr>
          <p:nvPr userDrawn="1"/>
        </p:nvPicPr>
        <p:blipFill>
          <a:blip r:embed="rId5"/>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8347112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499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8" r:id="rId5"/>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15.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47D0E-C8FA-AD28-8AD7-CDD0AC85897C}"/>
              </a:ext>
            </a:extLst>
          </p:cNvPr>
          <p:cNvSpPr>
            <a:spLocks noGrp="1"/>
          </p:cNvSpPr>
          <p:nvPr>
            <p:ph type="body" sz="quarter" idx="22"/>
          </p:nvPr>
        </p:nvSpPr>
        <p:spPr>
          <a:xfrm>
            <a:off x="931761" y="2084278"/>
            <a:ext cx="4216596" cy="258597"/>
          </a:xfrm>
        </p:spPr>
        <p:txBody>
          <a:bodyPr/>
          <a:lstStyle/>
          <a:p>
            <a:r>
              <a:rPr lang="en-US" dirty="0"/>
              <a:t>What Key Personnel Need To Know</a:t>
            </a:r>
          </a:p>
        </p:txBody>
      </p:sp>
      <p:sp>
        <p:nvSpPr>
          <p:cNvPr id="3" name="Title 2">
            <a:extLst>
              <a:ext uri="{FF2B5EF4-FFF2-40B4-BE49-F238E27FC236}">
                <a16:creationId xmlns:a16="http://schemas.microsoft.com/office/drawing/2014/main" id="{921C8A66-228A-0B25-FF34-CC5F24BCED4A}"/>
              </a:ext>
            </a:extLst>
          </p:cNvPr>
          <p:cNvSpPr>
            <a:spLocks noGrp="1"/>
          </p:cNvSpPr>
          <p:nvPr>
            <p:ph type="title"/>
          </p:nvPr>
        </p:nvSpPr>
        <p:spPr>
          <a:xfrm>
            <a:off x="814140" y="2444969"/>
            <a:ext cx="4680352" cy="1780733"/>
          </a:xfrm>
        </p:spPr>
        <p:txBody>
          <a:bodyPr/>
          <a:lstStyle/>
          <a:p>
            <a:r>
              <a:rPr lang="en-US" dirty="0"/>
              <a:t>INSULIN BASICS</a:t>
            </a:r>
          </a:p>
        </p:txBody>
      </p:sp>
      <p:sp>
        <p:nvSpPr>
          <p:cNvPr id="6" name="Text Placeholder 5">
            <a:extLst>
              <a:ext uri="{FF2B5EF4-FFF2-40B4-BE49-F238E27FC236}">
                <a16:creationId xmlns:a16="http://schemas.microsoft.com/office/drawing/2014/main" id="{162EF0FB-7C6B-2733-3E9C-2E9A0A2672F3}"/>
              </a:ext>
            </a:extLst>
          </p:cNvPr>
          <p:cNvSpPr>
            <a:spLocks noGrp="1"/>
          </p:cNvSpPr>
          <p:nvPr>
            <p:ph type="body" sz="quarter" idx="24"/>
          </p:nvPr>
        </p:nvSpPr>
        <p:spPr/>
        <p:txBody>
          <a:bodyPr/>
          <a:lstStyle/>
          <a:p>
            <a:r>
              <a:rPr lang="en-US" dirty="0"/>
              <a:t>Diabetes Care Tasks at School</a:t>
            </a:r>
          </a:p>
        </p:txBody>
      </p:sp>
    </p:spTree>
    <p:extLst>
      <p:ext uri="{BB962C8B-B14F-4D97-AF65-F5344CB8AC3E}">
        <p14:creationId xmlns:p14="http://schemas.microsoft.com/office/powerpoint/2010/main" val="286118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2103461"/>
          </a:xfrm>
        </p:spPr>
        <p:txBody>
          <a:bodyPr/>
          <a:lstStyle/>
          <a:p>
            <a:r>
              <a:rPr lang="en-US" dirty="0"/>
              <a:t>Review the product storage instructions and check the expiration date</a:t>
            </a:r>
          </a:p>
          <a:p>
            <a:r>
              <a:rPr lang="en-US" dirty="0"/>
              <a:t>Generally, store opened insulin at room temperature</a:t>
            </a:r>
            <a:r>
              <a:rPr lang="en-US" dirty="0">
                <a:solidFill>
                  <a:srgbClr val="FF0000"/>
                </a:solidFill>
              </a:rPr>
              <a:t>,</a:t>
            </a:r>
            <a:r>
              <a:rPr lang="en-US" dirty="0"/>
              <a:t> less than 86 degrees</a:t>
            </a:r>
          </a:p>
          <a:p>
            <a:r>
              <a:rPr lang="en-US" dirty="0"/>
              <a:t>Refrigerate unopened insulin vials and insulin pens</a:t>
            </a:r>
          </a:p>
          <a:p>
            <a:r>
              <a:rPr lang="en-US" dirty="0"/>
              <a:t>Be careful NOT to freeze</a:t>
            </a:r>
          </a:p>
          <a:p>
            <a:pPr marL="0" indent="0">
              <a:buNone/>
            </a:pPr>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Storing Insulin</a:t>
            </a:r>
          </a:p>
        </p:txBody>
      </p:sp>
      <p:pic>
        <p:nvPicPr>
          <p:cNvPr id="7" name="Picture 6">
            <a:extLst>
              <a:ext uri="{FF2B5EF4-FFF2-40B4-BE49-F238E27FC236}">
                <a16:creationId xmlns:a16="http://schemas.microsoft.com/office/drawing/2014/main" id="{D6BA4FC1-206D-6972-B19C-F0BD7D434DBD}"/>
              </a:ext>
            </a:extLst>
          </p:cNvPr>
          <p:cNvPicPr>
            <a:picLocks noChangeAspect="1"/>
          </p:cNvPicPr>
          <p:nvPr/>
        </p:nvPicPr>
        <p:blipFill>
          <a:blip r:embed="rId3"/>
          <a:stretch>
            <a:fillRect/>
          </a:stretch>
        </p:blipFill>
        <p:spPr>
          <a:xfrm>
            <a:off x="781232" y="2274685"/>
            <a:ext cx="977900" cy="977900"/>
          </a:xfrm>
          <a:prstGeom prst="rect">
            <a:avLst/>
          </a:prstGeom>
        </p:spPr>
      </p:pic>
    </p:spTree>
    <p:extLst>
      <p:ext uri="{BB962C8B-B14F-4D97-AF65-F5344CB8AC3E}">
        <p14:creationId xmlns:p14="http://schemas.microsoft.com/office/powerpoint/2010/main" val="880714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2557495"/>
          </a:xfrm>
        </p:spPr>
        <p:txBody>
          <a:bodyPr/>
          <a:lstStyle/>
          <a:p>
            <a:pPr marL="0" indent="0">
              <a:buNone/>
            </a:pPr>
            <a:r>
              <a:rPr lang="en-US" b="1" dirty="0">
                <a:solidFill>
                  <a:schemeClr val="accent1"/>
                </a:solidFill>
              </a:rPr>
              <a:t>DMMP SHOULD SPECIFY DOSING CLEARLY</a:t>
            </a:r>
          </a:p>
          <a:p>
            <a:pPr marL="0" indent="0">
              <a:buNone/>
            </a:pPr>
            <a:r>
              <a:rPr lang="en-US" dirty="0"/>
              <a:t>Generally:</a:t>
            </a:r>
          </a:p>
          <a:p>
            <a:r>
              <a:rPr lang="en-US" dirty="0"/>
              <a:t>Before meals or snacks</a:t>
            </a:r>
          </a:p>
          <a:p>
            <a:r>
              <a:rPr lang="en-US" dirty="0"/>
              <a:t>For blood glucose levels above target range</a:t>
            </a:r>
          </a:p>
          <a:p>
            <a:r>
              <a:rPr lang="en-US" dirty="0"/>
              <a:t>For moderate or large ketones, call provider for dose</a:t>
            </a:r>
          </a:p>
          <a:p>
            <a:pPr marL="0" indent="0">
              <a:buNone/>
            </a:pPr>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When to Give Insulin</a:t>
            </a:r>
          </a:p>
        </p:txBody>
      </p:sp>
      <p:pic>
        <p:nvPicPr>
          <p:cNvPr id="7" name="Picture 6">
            <a:extLst>
              <a:ext uri="{FF2B5EF4-FFF2-40B4-BE49-F238E27FC236}">
                <a16:creationId xmlns:a16="http://schemas.microsoft.com/office/drawing/2014/main" id="{D6BA4FC1-206D-6972-B19C-F0BD7D434DBD}"/>
              </a:ext>
            </a:extLst>
          </p:cNvPr>
          <p:cNvPicPr>
            <a:picLocks noChangeAspect="1"/>
          </p:cNvPicPr>
          <p:nvPr/>
        </p:nvPicPr>
        <p:blipFill>
          <a:blip r:embed="rId3"/>
          <a:stretch>
            <a:fillRect/>
          </a:stretch>
        </p:blipFill>
        <p:spPr>
          <a:xfrm>
            <a:off x="781232" y="2274685"/>
            <a:ext cx="977900" cy="977900"/>
          </a:xfrm>
          <a:prstGeom prst="rect">
            <a:avLst/>
          </a:prstGeom>
        </p:spPr>
      </p:pic>
    </p:spTree>
    <p:extLst>
      <p:ext uri="{BB962C8B-B14F-4D97-AF65-F5344CB8AC3E}">
        <p14:creationId xmlns:p14="http://schemas.microsoft.com/office/powerpoint/2010/main" val="20421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Insulin Injections</a:t>
            </a:r>
          </a:p>
        </p:txBody>
      </p:sp>
      <p:sp>
        <p:nvSpPr>
          <p:cNvPr id="2" name="Rectangle 1">
            <a:extLst>
              <a:ext uri="{FF2B5EF4-FFF2-40B4-BE49-F238E27FC236}">
                <a16:creationId xmlns:a16="http://schemas.microsoft.com/office/drawing/2014/main" id="{DD431417-E6DB-8C98-6FCB-B29C65E6C2CE}"/>
              </a:ext>
            </a:extLst>
          </p:cNvPr>
          <p:cNvSpPr/>
          <p:nvPr/>
        </p:nvSpPr>
        <p:spPr>
          <a:xfrm>
            <a:off x="801190" y="2142308"/>
            <a:ext cx="4645485" cy="3730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0">
            <a:extLst>
              <a:ext uri="{FF2B5EF4-FFF2-40B4-BE49-F238E27FC236}">
                <a16:creationId xmlns:a16="http://schemas.microsoft.com/office/drawing/2014/main" id="{FFFC6870-F515-C52A-492E-9C54AFBED623}"/>
              </a:ext>
            </a:extLst>
          </p:cNvPr>
          <p:cNvSpPr txBox="1">
            <a:spLocks/>
          </p:cNvSpPr>
          <p:nvPr/>
        </p:nvSpPr>
        <p:spPr>
          <a:xfrm>
            <a:off x="951086" y="2142308"/>
            <a:ext cx="3914742" cy="3542055"/>
          </a:xfrm>
          <a:prstGeom prst="rect">
            <a:avLst/>
          </a:prstGeom>
        </p:spPr>
        <p:txBody>
          <a:bodyPr anchor="b"/>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Inject into fatty layer under skin</a:t>
            </a:r>
          </a:p>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Rotate sites</a:t>
            </a:r>
          </a:p>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Student should choose site unless there is </a:t>
            </a:r>
            <a:r>
              <a:rPr lang="en-US" sz="1800" dirty="0" err="1">
                <a:solidFill>
                  <a:schemeClr val="bg1"/>
                </a:solidFill>
                <a:latin typeface="Arial" panose="020B0604020202020204" pitchFamily="34" charset="0"/>
                <a:cs typeface="Arial" panose="020B0604020202020204" pitchFamily="34" charset="0"/>
              </a:rPr>
              <a:t>lipohypertrophy</a:t>
            </a:r>
            <a:r>
              <a:rPr lang="en-US" sz="1800" dirty="0">
                <a:solidFill>
                  <a:schemeClr val="bg1"/>
                </a:solidFill>
                <a:latin typeface="Arial" panose="020B0604020202020204" pitchFamily="34" charset="0"/>
                <a:cs typeface="Arial" panose="020B0604020202020204" pitchFamily="34" charset="0"/>
              </a:rPr>
              <a:t> (fat accumulation) or scarring.</a:t>
            </a:r>
          </a:p>
        </p:txBody>
      </p:sp>
      <p:sp>
        <p:nvSpPr>
          <p:cNvPr id="5" name="Rectangle 4">
            <a:extLst>
              <a:ext uri="{FF2B5EF4-FFF2-40B4-BE49-F238E27FC236}">
                <a16:creationId xmlns:a16="http://schemas.microsoft.com/office/drawing/2014/main" id="{21DF2484-1A7F-228E-F2EF-742A5BDD7A63}"/>
              </a:ext>
            </a:extLst>
          </p:cNvPr>
          <p:cNvSpPr/>
          <p:nvPr/>
        </p:nvSpPr>
        <p:spPr>
          <a:xfrm>
            <a:off x="5714573" y="2142308"/>
            <a:ext cx="4645485" cy="3730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0">
            <a:extLst>
              <a:ext uri="{FF2B5EF4-FFF2-40B4-BE49-F238E27FC236}">
                <a16:creationId xmlns:a16="http://schemas.microsoft.com/office/drawing/2014/main" id="{782CA4F8-5626-74A9-1D72-C70436DBFB80}"/>
              </a:ext>
            </a:extLst>
          </p:cNvPr>
          <p:cNvSpPr txBox="1">
            <a:spLocks/>
          </p:cNvSpPr>
          <p:nvPr/>
        </p:nvSpPr>
        <p:spPr>
          <a:xfrm>
            <a:off x="5864469" y="2142308"/>
            <a:ext cx="4119286" cy="3542055"/>
          </a:xfrm>
          <a:prstGeom prst="rect">
            <a:avLst/>
          </a:prstGeom>
        </p:spPr>
        <p:txBody>
          <a:bodyPr anchor="b"/>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Common insulin injection sites: </a:t>
            </a:r>
          </a:p>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abdomen, thighs, buttocks, upper arms</a:t>
            </a:r>
          </a:p>
        </p:txBody>
      </p:sp>
      <p:pic>
        <p:nvPicPr>
          <p:cNvPr id="13" name="Picture 12">
            <a:extLst>
              <a:ext uri="{FF2B5EF4-FFF2-40B4-BE49-F238E27FC236}">
                <a16:creationId xmlns:a16="http://schemas.microsoft.com/office/drawing/2014/main" id="{683E0A04-C368-8240-8B35-F7AFB7B13B08}"/>
              </a:ext>
            </a:extLst>
          </p:cNvPr>
          <p:cNvPicPr>
            <a:picLocks noChangeAspect="1"/>
          </p:cNvPicPr>
          <p:nvPr/>
        </p:nvPicPr>
        <p:blipFill>
          <a:blip r:embed="rId3"/>
          <a:stretch>
            <a:fillRect/>
          </a:stretch>
        </p:blipFill>
        <p:spPr>
          <a:xfrm>
            <a:off x="6344816" y="2373748"/>
            <a:ext cx="3336878" cy="2110503"/>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78DA56E-B632-958B-4AE3-8100FA0FD73F}"/>
              </a:ext>
            </a:extLst>
          </p:cNvPr>
          <p:cNvPicPr>
            <a:picLocks noChangeAspect="1"/>
          </p:cNvPicPr>
          <p:nvPr/>
        </p:nvPicPr>
        <p:blipFill>
          <a:blip r:embed="rId4"/>
          <a:stretch>
            <a:fillRect/>
          </a:stretch>
        </p:blipFill>
        <p:spPr>
          <a:xfrm>
            <a:off x="1472027" y="2534613"/>
            <a:ext cx="1245868" cy="1029388"/>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9F237357-811C-B7C1-BAB9-34982CD27AB7}"/>
              </a:ext>
            </a:extLst>
          </p:cNvPr>
          <p:cNvPicPr>
            <a:picLocks noChangeAspect="1"/>
          </p:cNvPicPr>
          <p:nvPr/>
        </p:nvPicPr>
        <p:blipFill>
          <a:blip r:embed="rId5"/>
          <a:stretch>
            <a:fillRect/>
          </a:stretch>
        </p:blipFill>
        <p:spPr>
          <a:xfrm>
            <a:off x="2851844" y="2266446"/>
            <a:ext cx="2346789" cy="18106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0189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2180212"/>
          </a:xfrm>
        </p:spPr>
        <p:txBody>
          <a:bodyPr/>
          <a:lstStyle/>
          <a:p>
            <a:pPr marL="0" indent="0">
              <a:buNone/>
            </a:pPr>
            <a:r>
              <a:rPr lang="en-US" b="1" dirty="0">
                <a:solidFill>
                  <a:schemeClr val="accent1"/>
                </a:solidFill>
              </a:rPr>
              <a:t>Generally, students will only take rapid or short acting insulin at meals or snack times:</a:t>
            </a:r>
          </a:p>
          <a:p>
            <a:r>
              <a:rPr lang="en-US" dirty="0"/>
              <a:t>Some students will use a fixed insulin dose</a:t>
            </a:r>
          </a:p>
          <a:p>
            <a:r>
              <a:rPr lang="en-US" dirty="0"/>
              <a:t>Others will have a varied dose, depending upon:</a:t>
            </a:r>
          </a:p>
          <a:p>
            <a:pPr lvl="1">
              <a:buFont typeface="Wingdings" pitchFamily="2" charset="2"/>
              <a:buChar char="§"/>
            </a:pPr>
            <a:r>
              <a:rPr lang="en-US" sz="1870" dirty="0">
                <a:latin typeface="Arial" panose="020B0604020202020204" pitchFamily="34" charset="0"/>
                <a:cs typeface="Arial" panose="020B0604020202020204" pitchFamily="34" charset="0"/>
              </a:rPr>
              <a:t>What food is eaten (carb dose) and/or </a:t>
            </a:r>
          </a:p>
          <a:p>
            <a:pPr lvl="1">
              <a:buFont typeface="Wingdings" pitchFamily="2" charset="2"/>
              <a:buChar char="§"/>
            </a:pPr>
            <a:r>
              <a:rPr lang="en-US" sz="1870" dirty="0">
                <a:latin typeface="Arial" panose="020B0604020202020204" pitchFamily="34" charset="0"/>
                <a:cs typeface="Arial" panose="020B0604020202020204" pitchFamily="34" charset="0"/>
              </a:rPr>
              <a:t>Whether blood glucose is within the target range (correction dose)</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Dosing Insulin at School</a:t>
            </a:r>
          </a:p>
        </p:txBody>
      </p:sp>
      <p:pic>
        <p:nvPicPr>
          <p:cNvPr id="4" name="Picture 3">
            <a:extLst>
              <a:ext uri="{FF2B5EF4-FFF2-40B4-BE49-F238E27FC236}">
                <a16:creationId xmlns:a16="http://schemas.microsoft.com/office/drawing/2014/main" id="{B6B17C12-F923-E2BD-F20D-306C7130019A}"/>
              </a:ext>
            </a:extLst>
          </p:cNvPr>
          <p:cNvPicPr>
            <a:picLocks noChangeAspect="1"/>
          </p:cNvPicPr>
          <p:nvPr/>
        </p:nvPicPr>
        <p:blipFill>
          <a:blip r:embed="rId3"/>
          <a:stretch>
            <a:fillRect/>
          </a:stretch>
        </p:blipFill>
        <p:spPr>
          <a:xfrm>
            <a:off x="781232" y="2274685"/>
            <a:ext cx="977900" cy="977900"/>
          </a:xfrm>
          <a:prstGeom prst="rect">
            <a:avLst/>
          </a:prstGeom>
        </p:spPr>
      </p:pic>
    </p:spTree>
    <p:extLst>
      <p:ext uri="{BB962C8B-B14F-4D97-AF65-F5344CB8AC3E}">
        <p14:creationId xmlns:p14="http://schemas.microsoft.com/office/powerpoint/2010/main" val="1834178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212D1B-65AD-BB91-86AA-9DD2234D41D6}"/>
              </a:ext>
            </a:extLst>
          </p:cNvPr>
          <p:cNvSpPr/>
          <p:nvPr/>
        </p:nvSpPr>
        <p:spPr>
          <a:xfrm>
            <a:off x="4252054" y="2704991"/>
            <a:ext cx="3159759" cy="26323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F1BE75-5D02-B3E2-5687-19A38F2FABF1}"/>
              </a:ext>
            </a:extLst>
          </p:cNvPr>
          <p:cNvSpPr/>
          <p:nvPr/>
        </p:nvSpPr>
        <p:spPr>
          <a:xfrm>
            <a:off x="791853" y="2704991"/>
            <a:ext cx="3159759" cy="26323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D46718-9AC9-9611-41AC-412D229BA340}"/>
              </a:ext>
            </a:extLst>
          </p:cNvPr>
          <p:cNvSpPr/>
          <p:nvPr/>
        </p:nvSpPr>
        <p:spPr>
          <a:xfrm>
            <a:off x="7711647" y="2704991"/>
            <a:ext cx="3159759" cy="26323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91853" y="1996828"/>
            <a:ext cx="10492032" cy="574644"/>
          </a:xfrm>
        </p:spPr>
        <p:txBody>
          <a:bodyPr/>
          <a:lstStyle/>
          <a:p>
            <a:pPr marL="0" indent="0">
              <a:buNone/>
            </a:pPr>
            <a:r>
              <a:rPr lang="en-US" b="1" dirty="0"/>
              <a:t>The insulin to carbohydrate ratio (CHO) varies student to student and may vary meal to meal/snack, as specified in their DMMP:</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Carb Bolus to Cover Meals/Snacks</a:t>
            </a:r>
          </a:p>
        </p:txBody>
      </p:sp>
      <p:sp>
        <p:nvSpPr>
          <p:cNvPr id="6" name="Text Placeholder 19">
            <a:extLst>
              <a:ext uri="{FF2B5EF4-FFF2-40B4-BE49-F238E27FC236}">
                <a16:creationId xmlns:a16="http://schemas.microsoft.com/office/drawing/2014/main" id="{29F8E28D-16AE-3671-B4B1-312813F27E22}"/>
              </a:ext>
            </a:extLst>
          </p:cNvPr>
          <p:cNvSpPr txBox="1">
            <a:spLocks/>
          </p:cNvSpPr>
          <p:nvPr/>
        </p:nvSpPr>
        <p:spPr>
          <a:xfrm>
            <a:off x="1015383" y="2997156"/>
            <a:ext cx="2432051" cy="378423"/>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RECORDED:</a:t>
            </a:r>
          </a:p>
        </p:txBody>
      </p:sp>
      <p:sp>
        <p:nvSpPr>
          <p:cNvPr id="7" name="Text Placeholder 20">
            <a:extLst>
              <a:ext uri="{FF2B5EF4-FFF2-40B4-BE49-F238E27FC236}">
                <a16:creationId xmlns:a16="http://schemas.microsoft.com/office/drawing/2014/main" id="{FFF037F7-C0F8-E2DA-E9CC-9DD6009DD0F2}"/>
              </a:ext>
            </a:extLst>
          </p:cNvPr>
          <p:cNvSpPr txBox="1">
            <a:spLocks/>
          </p:cNvSpPr>
          <p:nvPr/>
        </p:nvSpPr>
        <p:spPr>
          <a:xfrm>
            <a:off x="1015383" y="3480428"/>
            <a:ext cx="2768777" cy="840316"/>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as 1 unit insulin per X grams of carbohydrate</a:t>
            </a:r>
          </a:p>
        </p:txBody>
      </p:sp>
      <p:sp>
        <p:nvSpPr>
          <p:cNvPr id="8" name="Text Placeholder 21">
            <a:extLst>
              <a:ext uri="{FF2B5EF4-FFF2-40B4-BE49-F238E27FC236}">
                <a16:creationId xmlns:a16="http://schemas.microsoft.com/office/drawing/2014/main" id="{31FFE286-2B19-AD1C-3362-F4449C886DD4}"/>
              </a:ext>
            </a:extLst>
          </p:cNvPr>
          <p:cNvSpPr txBox="1">
            <a:spLocks/>
          </p:cNvSpPr>
          <p:nvPr/>
        </p:nvSpPr>
        <p:spPr>
          <a:xfrm>
            <a:off x="4462596" y="2997156"/>
            <a:ext cx="2432051" cy="378423"/>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EXAMPLE: </a:t>
            </a:r>
          </a:p>
        </p:txBody>
      </p:sp>
      <p:sp>
        <p:nvSpPr>
          <p:cNvPr id="9" name="Text Placeholder 22">
            <a:extLst>
              <a:ext uri="{FF2B5EF4-FFF2-40B4-BE49-F238E27FC236}">
                <a16:creationId xmlns:a16="http://schemas.microsoft.com/office/drawing/2014/main" id="{204B71A5-7B90-E8FD-197B-0EB80A3F1B42}"/>
              </a:ext>
            </a:extLst>
          </p:cNvPr>
          <p:cNvSpPr txBox="1">
            <a:spLocks/>
          </p:cNvSpPr>
          <p:nvPr/>
        </p:nvSpPr>
        <p:spPr>
          <a:xfrm>
            <a:off x="4462596" y="3480428"/>
            <a:ext cx="2894887" cy="840316"/>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1:10 ratio; 1 unit of insulin for every 10 grams of carbohydrate eaten</a:t>
            </a:r>
          </a:p>
        </p:txBody>
      </p:sp>
      <p:sp>
        <p:nvSpPr>
          <p:cNvPr id="10" name="Text Placeholder 23">
            <a:extLst>
              <a:ext uri="{FF2B5EF4-FFF2-40B4-BE49-F238E27FC236}">
                <a16:creationId xmlns:a16="http://schemas.microsoft.com/office/drawing/2014/main" id="{1AED95FE-F692-B450-1DCD-7D6DC81E7F06}"/>
              </a:ext>
            </a:extLst>
          </p:cNvPr>
          <p:cNvSpPr txBox="1">
            <a:spLocks/>
          </p:cNvSpPr>
          <p:nvPr/>
        </p:nvSpPr>
        <p:spPr>
          <a:xfrm>
            <a:off x="7941601" y="2997156"/>
            <a:ext cx="2432051" cy="378423"/>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CALCULATE: </a:t>
            </a:r>
          </a:p>
        </p:txBody>
      </p:sp>
      <p:sp>
        <p:nvSpPr>
          <p:cNvPr id="11" name="Text Placeholder 24">
            <a:extLst>
              <a:ext uri="{FF2B5EF4-FFF2-40B4-BE49-F238E27FC236}">
                <a16:creationId xmlns:a16="http://schemas.microsoft.com/office/drawing/2014/main" id="{1BF36D03-356B-2EFF-CA23-313454B3545A}"/>
              </a:ext>
            </a:extLst>
          </p:cNvPr>
          <p:cNvSpPr txBox="1">
            <a:spLocks/>
          </p:cNvSpPr>
          <p:nvPr/>
        </p:nvSpPr>
        <p:spPr>
          <a:xfrm>
            <a:off x="7941601" y="3480428"/>
            <a:ext cx="2809486" cy="840316"/>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Meal of 60 grams CHO</a:t>
            </a:r>
          </a:p>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60/10 = 6 units insulin</a:t>
            </a:r>
          </a:p>
          <a:p>
            <a:pPr>
              <a:buFont typeface="Wingdings" pitchFamily="2" charset="2"/>
              <a:buChar char="§"/>
            </a:pPr>
            <a:r>
              <a:rPr lang="en-US" sz="1800" dirty="0">
                <a:solidFill>
                  <a:schemeClr val="bg1"/>
                </a:solidFill>
                <a:latin typeface="Arial" panose="020B0604020202020204" pitchFamily="34" charset="0"/>
                <a:cs typeface="Arial" panose="020B0604020202020204" pitchFamily="34" charset="0"/>
              </a:rPr>
              <a:t>6 units of insulin are needed to cover this meal</a:t>
            </a:r>
          </a:p>
          <a:p>
            <a:endParaRPr lang="en-US" sz="1800" dirty="0">
              <a:solidFill>
                <a:schemeClr val="bg1"/>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B3FF0615-0BA5-6D7F-ADC6-B17309694D9A}"/>
              </a:ext>
            </a:extLst>
          </p:cNvPr>
          <p:cNvCxnSpPr>
            <a:cxnSpLocks/>
          </p:cNvCxnSpPr>
          <p:nvPr/>
        </p:nvCxnSpPr>
        <p:spPr>
          <a:xfrm>
            <a:off x="1092295" y="3375583"/>
            <a:ext cx="25578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B28963C-AC5D-86AB-0D3F-90FBE063DE4E}"/>
              </a:ext>
            </a:extLst>
          </p:cNvPr>
          <p:cNvCxnSpPr>
            <a:cxnSpLocks/>
          </p:cNvCxnSpPr>
          <p:nvPr/>
        </p:nvCxnSpPr>
        <p:spPr>
          <a:xfrm>
            <a:off x="4524707" y="3375583"/>
            <a:ext cx="255975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C17A405-5693-DB49-A776-256F38A92979}"/>
              </a:ext>
            </a:extLst>
          </p:cNvPr>
          <p:cNvCxnSpPr>
            <a:cxnSpLocks/>
          </p:cNvCxnSpPr>
          <p:nvPr/>
        </p:nvCxnSpPr>
        <p:spPr>
          <a:xfrm>
            <a:off x="8001070" y="3375583"/>
            <a:ext cx="259436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387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212D1B-65AD-BB91-86AA-9DD2234D41D6}"/>
              </a:ext>
            </a:extLst>
          </p:cNvPr>
          <p:cNvSpPr/>
          <p:nvPr/>
        </p:nvSpPr>
        <p:spPr>
          <a:xfrm>
            <a:off x="6312683" y="2890054"/>
            <a:ext cx="5197446" cy="2794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F1BE75-5D02-B3E2-5687-19A38F2FABF1}"/>
              </a:ext>
            </a:extLst>
          </p:cNvPr>
          <p:cNvSpPr/>
          <p:nvPr/>
        </p:nvSpPr>
        <p:spPr>
          <a:xfrm>
            <a:off x="791854" y="2890054"/>
            <a:ext cx="5197446" cy="2794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91853" y="2020071"/>
            <a:ext cx="10085948" cy="1028680"/>
          </a:xfrm>
        </p:spPr>
        <p:txBody>
          <a:bodyPr/>
          <a:lstStyle/>
          <a:p>
            <a:pPr marL="0" indent="0">
              <a:buNone/>
            </a:pPr>
            <a:r>
              <a:rPr lang="en-US" b="1" dirty="0"/>
              <a:t>Amount of insulin to lower blood glucose to target, usually calculated by sliding scale or </a:t>
            </a:r>
            <a:br>
              <a:rPr lang="en-US" b="1" dirty="0"/>
            </a:br>
            <a:r>
              <a:rPr lang="en-US" b="1" dirty="0"/>
              <a:t>correction factor:</a:t>
            </a:r>
          </a:p>
          <a:p>
            <a:pPr marL="0" indent="0">
              <a:buNone/>
            </a:pPr>
            <a:endParaRPr lang="en-US" b="1" dirty="0">
              <a:solidFill>
                <a:schemeClr val="accent1"/>
              </a:solidFill>
            </a:endParaRP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5" y="1253017"/>
            <a:ext cx="11113399" cy="869982"/>
          </a:xfrm>
        </p:spPr>
        <p:txBody>
          <a:bodyPr/>
          <a:lstStyle/>
          <a:p>
            <a:r>
              <a:rPr lang="en-US" dirty="0"/>
              <a:t>Correction Bolus to Lower Blood Glucose</a:t>
            </a:r>
          </a:p>
        </p:txBody>
      </p:sp>
      <p:sp>
        <p:nvSpPr>
          <p:cNvPr id="6" name="Text Placeholder 19">
            <a:extLst>
              <a:ext uri="{FF2B5EF4-FFF2-40B4-BE49-F238E27FC236}">
                <a16:creationId xmlns:a16="http://schemas.microsoft.com/office/drawing/2014/main" id="{29F8E28D-16AE-3671-B4B1-312813F27E22}"/>
              </a:ext>
            </a:extLst>
          </p:cNvPr>
          <p:cNvSpPr txBox="1">
            <a:spLocks/>
          </p:cNvSpPr>
          <p:nvPr/>
        </p:nvSpPr>
        <p:spPr>
          <a:xfrm>
            <a:off x="1015383" y="3182218"/>
            <a:ext cx="4819809" cy="1204108"/>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SLIDING SCALE:</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Give units of insulin for each interval of blood glucose mg/dL</a:t>
            </a:r>
          </a:p>
        </p:txBody>
      </p:sp>
      <p:sp>
        <p:nvSpPr>
          <p:cNvPr id="7" name="Text Placeholder 20">
            <a:extLst>
              <a:ext uri="{FF2B5EF4-FFF2-40B4-BE49-F238E27FC236}">
                <a16:creationId xmlns:a16="http://schemas.microsoft.com/office/drawing/2014/main" id="{FFF037F7-C0F8-E2DA-E9CC-9DD6009DD0F2}"/>
              </a:ext>
            </a:extLst>
          </p:cNvPr>
          <p:cNvSpPr txBox="1">
            <a:spLocks/>
          </p:cNvSpPr>
          <p:nvPr/>
        </p:nvSpPr>
        <p:spPr>
          <a:xfrm>
            <a:off x="1015383" y="4370334"/>
            <a:ext cx="4819809" cy="840316"/>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Example: </a:t>
            </a:r>
            <a:r>
              <a:rPr lang="en-US" sz="1800" dirty="0">
                <a:solidFill>
                  <a:schemeClr val="bg1"/>
                </a:solidFill>
                <a:latin typeface="Arial" panose="020B0604020202020204" pitchFamily="34" charset="0"/>
                <a:cs typeface="Arial" panose="020B0604020202020204" pitchFamily="34" charset="0"/>
              </a:rPr>
              <a:t>1 unit if 150–200 mg/dl, 2 units if 201–250 mg/dL, 3 units if 250+ mg/dL</a:t>
            </a:r>
          </a:p>
        </p:txBody>
      </p:sp>
      <p:sp>
        <p:nvSpPr>
          <p:cNvPr id="8" name="Text Placeholder 21">
            <a:extLst>
              <a:ext uri="{FF2B5EF4-FFF2-40B4-BE49-F238E27FC236}">
                <a16:creationId xmlns:a16="http://schemas.microsoft.com/office/drawing/2014/main" id="{31FFE286-2B19-AD1C-3362-F4449C886DD4}"/>
              </a:ext>
            </a:extLst>
          </p:cNvPr>
          <p:cNvSpPr txBox="1">
            <a:spLocks/>
          </p:cNvSpPr>
          <p:nvPr/>
        </p:nvSpPr>
        <p:spPr>
          <a:xfrm>
            <a:off x="6523224" y="3182218"/>
            <a:ext cx="4986905" cy="1204115"/>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CORRECTION FACTOR: </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(Blood glucose level – target blood glucose</a:t>
            </a:r>
            <a:r>
              <a:rPr lang="en-US" sz="1800" dirty="0">
                <a:solidFill>
                  <a:srgbClr val="FF0000"/>
                </a:solidFill>
                <a:latin typeface="Arial" panose="020B0604020202020204" pitchFamily="34" charset="0"/>
                <a:cs typeface="Arial" panose="020B0604020202020204" pitchFamily="34" charset="0"/>
              </a:rPr>
              <a:t>)</a:t>
            </a:r>
            <a:r>
              <a:rPr lang="en-US" sz="1800" dirty="0">
                <a:solidFill>
                  <a:schemeClr val="bg1"/>
                </a:solidFill>
                <a:latin typeface="Arial" panose="020B0604020202020204" pitchFamily="34" charset="0"/>
                <a:cs typeface="Arial" panose="020B0604020202020204" pitchFamily="34" charset="0"/>
              </a:rPr>
              <a:t>/ correction factor = units of insulin to be given)</a:t>
            </a:r>
          </a:p>
        </p:txBody>
      </p:sp>
      <p:sp>
        <p:nvSpPr>
          <p:cNvPr id="9" name="Text Placeholder 22">
            <a:extLst>
              <a:ext uri="{FF2B5EF4-FFF2-40B4-BE49-F238E27FC236}">
                <a16:creationId xmlns:a16="http://schemas.microsoft.com/office/drawing/2014/main" id="{204B71A5-7B90-E8FD-197B-0EB80A3F1B42}"/>
              </a:ext>
            </a:extLst>
          </p:cNvPr>
          <p:cNvSpPr txBox="1">
            <a:spLocks/>
          </p:cNvSpPr>
          <p:nvPr/>
        </p:nvSpPr>
        <p:spPr>
          <a:xfrm>
            <a:off x="6523224" y="4370334"/>
            <a:ext cx="4761761" cy="840316"/>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Example: </a:t>
            </a:r>
            <a:r>
              <a:rPr lang="en-US" sz="1800" dirty="0">
                <a:solidFill>
                  <a:schemeClr val="bg1"/>
                </a:solidFill>
                <a:latin typeface="Arial" panose="020B0604020202020204" pitchFamily="34" charset="0"/>
                <a:cs typeface="Arial" panose="020B0604020202020204" pitchFamily="34" charset="0"/>
              </a:rPr>
              <a:t>BG=150 mg/dL (actual) minus target BG (100 mg/dL) = 50 divided by correction factor (50 mg/dL)  = 1 unit insulin needed as a correction bolus</a:t>
            </a:r>
          </a:p>
        </p:txBody>
      </p:sp>
      <p:cxnSp>
        <p:nvCxnSpPr>
          <p:cNvPr id="12" name="Straight Connector 11">
            <a:extLst>
              <a:ext uri="{FF2B5EF4-FFF2-40B4-BE49-F238E27FC236}">
                <a16:creationId xmlns:a16="http://schemas.microsoft.com/office/drawing/2014/main" id="{B3FF0615-0BA5-6D7F-ADC6-B17309694D9A}"/>
              </a:ext>
            </a:extLst>
          </p:cNvPr>
          <p:cNvCxnSpPr>
            <a:cxnSpLocks/>
          </p:cNvCxnSpPr>
          <p:nvPr/>
        </p:nvCxnSpPr>
        <p:spPr>
          <a:xfrm>
            <a:off x="1092295" y="4211759"/>
            <a:ext cx="458264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B28963C-AC5D-86AB-0D3F-90FBE063DE4E}"/>
              </a:ext>
            </a:extLst>
          </p:cNvPr>
          <p:cNvCxnSpPr>
            <a:cxnSpLocks/>
          </p:cNvCxnSpPr>
          <p:nvPr/>
        </p:nvCxnSpPr>
        <p:spPr>
          <a:xfrm>
            <a:off x="6585335" y="4211759"/>
            <a:ext cx="469965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377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C762BA0-104F-EEDD-2F8D-760B69E3AEC6}"/>
              </a:ext>
            </a:extLst>
          </p:cNvPr>
          <p:cNvSpPr/>
          <p:nvPr/>
        </p:nvSpPr>
        <p:spPr>
          <a:xfrm>
            <a:off x="801189" y="2764477"/>
            <a:ext cx="3203411" cy="252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4E03D51-55EF-DD1E-0A30-AC54BCBB419C}"/>
              </a:ext>
            </a:extLst>
          </p:cNvPr>
          <p:cNvSpPr>
            <a:spLocks noGrp="1"/>
          </p:cNvSpPr>
          <p:nvPr>
            <p:ph type="body" sz="quarter" idx="10"/>
          </p:nvPr>
        </p:nvSpPr>
        <p:spPr>
          <a:xfrm>
            <a:off x="670106" y="1253016"/>
            <a:ext cx="10059933" cy="840317"/>
          </a:xfrm>
        </p:spPr>
        <p:txBody>
          <a:bodyPr/>
          <a:lstStyle/>
          <a:p>
            <a:pPr eaLnBrk="1" fontAlgn="auto" hangingPunct="1">
              <a:buFont typeface="Arial"/>
              <a:buNone/>
              <a:defRPr/>
            </a:pPr>
            <a:r>
              <a:rPr lang="en-US" altLang="en-US" sz="4400" dirty="0">
                <a:ea typeface="+mn-ea"/>
              </a:rPr>
              <a:t>Insulin Bolus for Both </a:t>
            </a:r>
            <a:br>
              <a:rPr lang="en-US" altLang="en-US" sz="4400" dirty="0">
                <a:ea typeface="+mn-ea"/>
              </a:rPr>
            </a:br>
            <a:r>
              <a:rPr lang="en-US" altLang="en-US" sz="4400" dirty="0">
                <a:ea typeface="+mn-ea"/>
              </a:rPr>
              <a:t>Carbs and Correction</a:t>
            </a:r>
            <a:endParaRPr lang="en-US" dirty="0">
              <a:ea typeface="+mn-ea"/>
            </a:endParaRPr>
          </a:p>
        </p:txBody>
      </p:sp>
      <p:sp>
        <p:nvSpPr>
          <p:cNvPr id="32" name="Text Placeholder 20">
            <a:extLst>
              <a:ext uri="{FF2B5EF4-FFF2-40B4-BE49-F238E27FC236}">
                <a16:creationId xmlns:a16="http://schemas.microsoft.com/office/drawing/2014/main" id="{D7F6D700-4F62-9B78-E40E-943AC3CE2669}"/>
              </a:ext>
            </a:extLst>
          </p:cNvPr>
          <p:cNvSpPr txBox="1">
            <a:spLocks/>
          </p:cNvSpPr>
          <p:nvPr/>
        </p:nvSpPr>
        <p:spPr>
          <a:xfrm>
            <a:off x="951086" y="2764477"/>
            <a:ext cx="2699508" cy="252066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For some students, dosing at mealtime may include both a carbohydrate dose and a correction dose </a:t>
            </a:r>
          </a:p>
        </p:txBody>
      </p:sp>
      <p:sp>
        <p:nvSpPr>
          <p:cNvPr id="2" name="Rectangle 1">
            <a:extLst>
              <a:ext uri="{FF2B5EF4-FFF2-40B4-BE49-F238E27FC236}">
                <a16:creationId xmlns:a16="http://schemas.microsoft.com/office/drawing/2014/main" id="{339152BA-6EEC-3497-95AE-AE25362D03E3}"/>
              </a:ext>
            </a:extLst>
          </p:cNvPr>
          <p:cNvSpPr/>
          <p:nvPr/>
        </p:nvSpPr>
        <p:spPr>
          <a:xfrm>
            <a:off x="4154497" y="2764477"/>
            <a:ext cx="3203411" cy="252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0">
            <a:extLst>
              <a:ext uri="{FF2B5EF4-FFF2-40B4-BE49-F238E27FC236}">
                <a16:creationId xmlns:a16="http://schemas.microsoft.com/office/drawing/2014/main" id="{235DC828-E51B-6022-46EF-C5523A0AFF66}"/>
              </a:ext>
            </a:extLst>
          </p:cNvPr>
          <p:cNvSpPr txBox="1">
            <a:spLocks/>
          </p:cNvSpPr>
          <p:nvPr/>
        </p:nvSpPr>
        <p:spPr>
          <a:xfrm>
            <a:off x="4304394" y="2764477"/>
            <a:ext cx="3053514" cy="252066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Total dose =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carb dose + correction dose</a:t>
            </a:r>
          </a:p>
        </p:txBody>
      </p:sp>
      <p:sp>
        <p:nvSpPr>
          <p:cNvPr id="5" name="Rectangle 4">
            <a:extLst>
              <a:ext uri="{FF2B5EF4-FFF2-40B4-BE49-F238E27FC236}">
                <a16:creationId xmlns:a16="http://schemas.microsoft.com/office/drawing/2014/main" id="{3884B8DA-8925-1B24-B095-272CEC84266D}"/>
              </a:ext>
            </a:extLst>
          </p:cNvPr>
          <p:cNvSpPr/>
          <p:nvPr/>
        </p:nvSpPr>
        <p:spPr>
          <a:xfrm>
            <a:off x="7527099" y="2764477"/>
            <a:ext cx="3203411" cy="252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0">
            <a:extLst>
              <a:ext uri="{FF2B5EF4-FFF2-40B4-BE49-F238E27FC236}">
                <a16:creationId xmlns:a16="http://schemas.microsoft.com/office/drawing/2014/main" id="{1162F874-37D5-E301-F8C5-3FFBE5068129}"/>
              </a:ext>
            </a:extLst>
          </p:cNvPr>
          <p:cNvSpPr txBox="1">
            <a:spLocks/>
          </p:cNvSpPr>
          <p:nvPr/>
        </p:nvSpPr>
        <p:spPr>
          <a:xfrm>
            <a:off x="7676996" y="2764477"/>
            <a:ext cx="2699508" cy="252066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If student’s blood glucose is below target range, the correction may mean giving less than the usual dose. Follow DMMP for each student.</a:t>
            </a:r>
          </a:p>
        </p:txBody>
      </p:sp>
    </p:spTree>
    <p:extLst>
      <p:ext uri="{BB962C8B-B14F-4D97-AF65-F5344CB8AC3E}">
        <p14:creationId xmlns:p14="http://schemas.microsoft.com/office/powerpoint/2010/main" val="1419226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3627BF-C7F3-312B-B8AD-777ADEA12F5F}"/>
              </a:ext>
            </a:extLst>
          </p:cNvPr>
          <p:cNvSpPr>
            <a:spLocks noGrp="1"/>
          </p:cNvSpPr>
          <p:nvPr>
            <p:ph type="body" sz="quarter" idx="10"/>
          </p:nvPr>
        </p:nvSpPr>
        <p:spPr>
          <a:xfrm>
            <a:off x="670106" y="1253016"/>
            <a:ext cx="10085948" cy="760413"/>
          </a:xfrm>
        </p:spPr>
        <p:txBody>
          <a:bodyPr/>
          <a:lstStyle/>
          <a:p>
            <a:r>
              <a:rPr lang="en-US" dirty="0"/>
              <a:t>Routine After Giving Insulin</a:t>
            </a:r>
          </a:p>
        </p:txBody>
      </p:sp>
      <p:graphicFrame>
        <p:nvGraphicFramePr>
          <p:cNvPr id="4" name="Content Placeholder 3">
            <a:extLst>
              <a:ext uri="{FF2B5EF4-FFF2-40B4-BE49-F238E27FC236}">
                <a16:creationId xmlns:a16="http://schemas.microsoft.com/office/drawing/2014/main" id="{6DBD821D-156F-4D56-9028-6353C9551DA8}"/>
              </a:ext>
            </a:extLst>
          </p:cNvPr>
          <p:cNvGraphicFramePr>
            <a:graphicFrameLocks/>
          </p:cNvGraphicFramePr>
          <p:nvPr>
            <p:extLst>
              <p:ext uri="{D42A27DB-BD31-4B8C-83A1-F6EECF244321}">
                <p14:modId xmlns:p14="http://schemas.microsoft.com/office/powerpoint/2010/main" val="3724015491"/>
              </p:ext>
            </p:extLst>
          </p:nvPr>
        </p:nvGraphicFramePr>
        <p:xfrm>
          <a:off x="758029" y="2435318"/>
          <a:ext cx="10865219" cy="2783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7644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3977-5DF2-4BC0-C6E5-CABCD63C4801}"/>
              </a:ext>
            </a:extLst>
          </p:cNvPr>
          <p:cNvSpPr>
            <a:spLocks noGrp="1"/>
          </p:cNvSpPr>
          <p:nvPr>
            <p:ph type="title"/>
          </p:nvPr>
        </p:nvSpPr>
        <p:spPr/>
        <p:txBody>
          <a:bodyPr/>
          <a:lstStyle/>
          <a:p>
            <a:r>
              <a:rPr lang="en-US" sz="2400" dirty="0"/>
              <a:t>Module 7 Pre- and Post-Tests:</a:t>
            </a:r>
          </a:p>
        </p:txBody>
      </p:sp>
      <p:sp>
        <p:nvSpPr>
          <p:cNvPr id="3" name="Title 2">
            <a:extLst>
              <a:ext uri="{FF2B5EF4-FFF2-40B4-BE49-F238E27FC236}">
                <a16:creationId xmlns:a16="http://schemas.microsoft.com/office/drawing/2014/main" id="{90B1C8ED-65C9-8DD9-34DC-4733D081F373}"/>
              </a:ext>
            </a:extLst>
          </p:cNvPr>
          <p:cNvSpPr txBox="1">
            <a:spLocks/>
          </p:cNvSpPr>
          <p:nvPr/>
        </p:nvSpPr>
        <p:spPr>
          <a:xfrm>
            <a:off x="1612054" y="2950621"/>
            <a:ext cx="8324426" cy="591380"/>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4270" dirty="0">
                <a:solidFill>
                  <a:schemeClr val="tx1"/>
                </a:solidFill>
              </a:rPr>
              <a:t>INSULIN BASICS</a:t>
            </a:r>
          </a:p>
        </p:txBody>
      </p:sp>
      <p:sp>
        <p:nvSpPr>
          <p:cNvPr id="4" name="Title 2">
            <a:extLst>
              <a:ext uri="{FF2B5EF4-FFF2-40B4-BE49-F238E27FC236}">
                <a16:creationId xmlns:a16="http://schemas.microsoft.com/office/drawing/2014/main" id="{CCF21B77-8771-AF8A-3C79-836228A252A9}"/>
              </a:ext>
            </a:extLst>
          </p:cNvPr>
          <p:cNvSpPr txBox="1">
            <a:spLocks/>
          </p:cNvSpPr>
          <p:nvPr/>
        </p:nvSpPr>
        <p:spPr>
          <a:xfrm>
            <a:off x="1612054" y="6244799"/>
            <a:ext cx="8324426" cy="221599"/>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1600" b="0" dirty="0"/>
              <a:t>This tool may be freely duplicated and distributed for training purposes</a:t>
            </a:r>
          </a:p>
        </p:txBody>
      </p:sp>
    </p:spTree>
    <p:extLst>
      <p:ext uri="{BB962C8B-B14F-4D97-AF65-F5344CB8AC3E}">
        <p14:creationId xmlns:p14="http://schemas.microsoft.com/office/powerpoint/2010/main" val="244235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7D0AC1B-0A42-1FF7-2BDC-227ED19EEA84}"/>
              </a:ext>
            </a:extLst>
          </p:cNvPr>
          <p:cNvSpPr>
            <a:spLocks noChangeArrowheads="1"/>
          </p:cNvSpPr>
          <p:nvPr/>
        </p:nvSpPr>
        <p:spPr bwMode="auto">
          <a:xfrm>
            <a:off x="731520" y="1200467"/>
            <a:ext cx="474678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Insulin is __________ that moves glucose from the blood into the cells for energy.</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 steroid</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 hormone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 pain killer</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An oral medication</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a:pPr>
            <a:r>
              <a:rPr lang="en-US" altLang="en-US" sz="1600" b="1" dirty="0">
                <a:solidFill>
                  <a:srgbClr val="231F20"/>
                </a:solidFill>
                <a:latin typeface="Arial" panose="020B0604020202020204" pitchFamily="34" charset="0"/>
                <a:cs typeface="Calibri" panose="020F0502020204030204" pitchFamily="34" charset="0"/>
              </a:rPr>
              <a:t>Bolus insulin is given to cover meals/snacks and:</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Increased physical activity</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To make the student more alert</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To correct hyperglycemia</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None of the above</a:t>
            </a:r>
          </a:p>
        </p:txBody>
      </p:sp>
      <p:sp>
        <p:nvSpPr>
          <p:cNvPr id="2" name="Rectangle 1">
            <a:extLst>
              <a:ext uri="{FF2B5EF4-FFF2-40B4-BE49-F238E27FC236}">
                <a16:creationId xmlns:a16="http://schemas.microsoft.com/office/drawing/2014/main" id="{4915FB58-7D2D-E7CC-B535-6142DA1C5779}"/>
              </a:ext>
            </a:extLst>
          </p:cNvPr>
          <p:cNvSpPr>
            <a:spLocks noChangeArrowheads="1"/>
          </p:cNvSpPr>
          <p:nvPr/>
        </p:nvSpPr>
        <p:spPr bwMode="auto">
          <a:xfrm>
            <a:off x="5837595" y="1200467"/>
            <a:ext cx="474678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mj-lt"/>
              <a:buAutoNum type="arabicPeriod" startAt="3"/>
            </a:pPr>
            <a:r>
              <a:rPr lang="en-US" altLang="en-US" sz="1600" b="1" dirty="0">
                <a:solidFill>
                  <a:srgbClr val="231F20"/>
                </a:solidFill>
                <a:latin typeface="Arial" panose="020B0604020202020204" pitchFamily="34" charset="0"/>
                <a:cs typeface="Calibri" panose="020F0502020204030204" pitchFamily="34" charset="0"/>
              </a:rPr>
              <a:t>Insulin is administered through a:</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Mouth</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Syringe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Pump or pod</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Meter</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Pen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b, c, 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None of the above</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startAt="3"/>
            </a:pPr>
            <a:r>
              <a:rPr lang="en-US" altLang="en-US" sz="1600" b="1" dirty="0">
                <a:solidFill>
                  <a:srgbClr val="231F20"/>
                </a:solidFill>
                <a:latin typeface="Arial" panose="020B0604020202020204" pitchFamily="34" charset="0"/>
                <a:cs typeface="Calibri" panose="020F0502020204030204" pitchFamily="34" charset="0"/>
              </a:rPr>
              <a:t>Basal insulin is a slow steady stream of insulin.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a:spcBef>
                <a:spcPct val="0"/>
              </a:spcBef>
              <a:buClr>
                <a:schemeClr val="accent1"/>
              </a:buClr>
              <a:buSzPct val="100000"/>
              <a:buFont typeface="Arial Black" panose="020B0A04020102020204" pitchFamily="34" charset="0"/>
              <a:buAutoNum type="arabicPeriod" startAt="4"/>
            </a:pPr>
            <a:endParaRPr lang="en-US" altLang="en-US" sz="1600" dirty="0">
              <a:solidFill>
                <a:srgbClr val="231F20"/>
              </a:solidFill>
              <a:latin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329659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88EFCC-F5EB-DB4E-D105-D0DCD618A75F}"/>
              </a:ext>
            </a:extLst>
          </p:cNvPr>
          <p:cNvSpPr>
            <a:spLocks noGrp="1"/>
          </p:cNvSpPr>
          <p:nvPr>
            <p:ph type="body" sz="quarter" idx="10"/>
          </p:nvPr>
        </p:nvSpPr>
        <p:spPr>
          <a:xfrm>
            <a:off x="3342701" y="3246285"/>
            <a:ext cx="2499580" cy="804078"/>
          </a:xfrm>
        </p:spPr>
        <p:txBody>
          <a:bodyPr/>
          <a:lstStyle/>
          <a:p>
            <a:pPr>
              <a:lnSpc>
                <a:spcPct val="100000"/>
              </a:lnSpc>
            </a:pPr>
            <a:r>
              <a:rPr lang="en-US" dirty="0"/>
              <a:t>Accurate and timely insulin dosing is a vital piece of the Diabetes Medical Management Plan (DMMP).</a:t>
            </a:r>
          </a:p>
        </p:txBody>
      </p:sp>
      <p:sp>
        <p:nvSpPr>
          <p:cNvPr id="3" name="Title 2">
            <a:extLst>
              <a:ext uri="{FF2B5EF4-FFF2-40B4-BE49-F238E27FC236}">
                <a16:creationId xmlns:a16="http://schemas.microsoft.com/office/drawing/2014/main" id="{6AE63B9C-1507-21B6-E676-05A48808324E}"/>
              </a:ext>
            </a:extLst>
          </p:cNvPr>
          <p:cNvSpPr>
            <a:spLocks noGrp="1"/>
          </p:cNvSpPr>
          <p:nvPr>
            <p:ph type="title"/>
          </p:nvPr>
        </p:nvSpPr>
        <p:spPr>
          <a:xfrm>
            <a:off x="3342701" y="1755562"/>
            <a:ext cx="2571082" cy="1734064"/>
          </a:xfrm>
        </p:spPr>
        <p:txBody>
          <a:bodyPr/>
          <a:lstStyle/>
          <a:p>
            <a:r>
              <a:rPr lang="en-US" dirty="0"/>
              <a:t>Optimal Student Health </a:t>
            </a:r>
            <a:br>
              <a:rPr lang="en-US" dirty="0"/>
            </a:br>
            <a:r>
              <a:rPr lang="en-US" dirty="0"/>
              <a:t>and Learning</a:t>
            </a:r>
          </a:p>
        </p:txBody>
      </p:sp>
      <p:sp>
        <p:nvSpPr>
          <p:cNvPr id="4" name="Text Placeholder 3">
            <a:extLst>
              <a:ext uri="{FF2B5EF4-FFF2-40B4-BE49-F238E27FC236}">
                <a16:creationId xmlns:a16="http://schemas.microsoft.com/office/drawing/2014/main" id="{72AFBD42-E801-0E21-0903-3B1C21C52727}"/>
              </a:ext>
            </a:extLst>
          </p:cNvPr>
          <p:cNvSpPr>
            <a:spLocks noGrp="1"/>
          </p:cNvSpPr>
          <p:nvPr>
            <p:ph type="body" sz="quarter" idx="11"/>
          </p:nvPr>
        </p:nvSpPr>
        <p:spPr/>
        <p:txBody>
          <a:bodyPr/>
          <a:lstStyle/>
          <a:p>
            <a:r>
              <a:rPr lang="en-US" dirty="0"/>
              <a:t>GOAL: </a:t>
            </a:r>
          </a:p>
        </p:txBody>
      </p:sp>
    </p:spTree>
    <p:extLst>
      <p:ext uri="{BB962C8B-B14F-4D97-AF65-F5344CB8AC3E}">
        <p14:creationId xmlns:p14="http://schemas.microsoft.com/office/powerpoint/2010/main" val="3073443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710F-8D33-BBC3-3981-C0773C88A77D}"/>
              </a:ext>
            </a:extLst>
          </p:cNvPr>
          <p:cNvSpPr>
            <a:spLocks noGrp="1"/>
          </p:cNvSpPr>
          <p:nvPr>
            <p:ph type="title"/>
          </p:nvPr>
        </p:nvSpPr>
        <p:spPr/>
        <p:txBody>
          <a:bodyPr/>
          <a:lstStyle/>
          <a:p>
            <a:r>
              <a:rPr lang="en-US" dirty="0"/>
              <a:t>Disclaimer</a:t>
            </a:r>
          </a:p>
        </p:txBody>
      </p:sp>
      <p:sp>
        <p:nvSpPr>
          <p:cNvPr id="3" name="Title 1">
            <a:extLst>
              <a:ext uri="{FF2B5EF4-FFF2-40B4-BE49-F238E27FC236}">
                <a16:creationId xmlns:a16="http://schemas.microsoft.com/office/drawing/2014/main" id="{49ED2972-DAE9-AFBD-AC85-179D15C5B864}"/>
              </a:ext>
            </a:extLst>
          </p:cNvPr>
          <p:cNvSpPr txBox="1">
            <a:spLocks/>
          </p:cNvSpPr>
          <p:nvPr/>
        </p:nvSpPr>
        <p:spPr>
          <a:xfrm>
            <a:off x="1612055" y="3215403"/>
            <a:ext cx="8967891" cy="997196"/>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r>
              <a:rPr lang="en-US" sz="2400" b="0" dirty="0"/>
              <a:t>This presentation is not intended to provide legal or health care advice. Please consult with a legal or health care professional regarding your specific questions or needs.</a:t>
            </a:r>
          </a:p>
        </p:txBody>
      </p:sp>
    </p:spTree>
    <p:extLst>
      <p:ext uri="{BB962C8B-B14F-4D97-AF65-F5344CB8AC3E}">
        <p14:creationId xmlns:p14="http://schemas.microsoft.com/office/powerpoint/2010/main" val="1019280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A9F4-4EF5-D8F9-CFE7-498E0CD8142C}"/>
              </a:ext>
            </a:extLst>
          </p:cNvPr>
          <p:cNvSpPr>
            <a:spLocks noGrp="1"/>
          </p:cNvSpPr>
          <p:nvPr>
            <p:ph type="title"/>
          </p:nvPr>
        </p:nvSpPr>
        <p:spPr/>
        <p:txBody>
          <a:bodyPr/>
          <a:lstStyle/>
          <a:p>
            <a:r>
              <a:rPr lang="en-US" dirty="0"/>
              <a:t>Where to Get More Information</a:t>
            </a:r>
          </a:p>
        </p:txBody>
      </p:sp>
      <p:sp>
        <p:nvSpPr>
          <p:cNvPr id="3" name="Title 1">
            <a:extLst>
              <a:ext uri="{FF2B5EF4-FFF2-40B4-BE49-F238E27FC236}">
                <a16:creationId xmlns:a16="http://schemas.microsoft.com/office/drawing/2014/main" id="{F537BA72-30D1-A34B-CD15-3A0FAC9E1915}"/>
              </a:ext>
            </a:extLst>
          </p:cNvPr>
          <p:cNvSpPr txBox="1">
            <a:spLocks/>
          </p:cNvSpPr>
          <p:nvPr/>
        </p:nvSpPr>
        <p:spPr>
          <a:xfrm>
            <a:off x="5567680" y="3800692"/>
            <a:ext cx="4937760" cy="1717393"/>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pPr>
              <a:lnSpc>
                <a:spcPct val="150000"/>
              </a:lnSpc>
            </a:pPr>
            <a:r>
              <a:rPr lang="en-US" sz="2000" dirty="0"/>
              <a:t>AMERICAN DIABETES ASSOCIATION</a:t>
            </a:r>
          </a:p>
          <a:p>
            <a:pPr>
              <a:lnSpc>
                <a:spcPct val="150000"/>
              </a:lnSpc>
            </a:pPr>
            <a:r>
              <a:rPr lang="en-US" sz="2000" b="0" dirty="0"/>
              <a:t>1-800-DIABETES (342-2383)</a:t>
            </a:r>
          </a:p>
          <a:p>
            <a:pPr>
              <a:lnSpc>
                <a:spcPct val="150000"/>
              </a:lnSpc>
            </a:pPr>
            <a:r>
              <a:rPr lang="en-US" sz="2000" b="0" dirty="0"/>
              <a:t>DIABETES.ORG/SAFEATSCHOOL</a:t>
            </a:r>
          </a:p>
          <a:p>
            <a:endParaRPr lang="en-US" sz="2400" dirty="0"/>
          </a:p>
        </p:txBody>
      </p:sp>
      <p:pic>
        <p:nvPicPr>
          <p:cNvPr id="4" name="Picture 3">
            <a:extLst>
              <a:ext uri="{FF2B5EF4-FFF2-40B4-BE49-F238E27FC236}">
                <a16:creationId xmlns:a16="http://schemas.microsoft.com/office/drawing/2014/main" id="{88CB429D-4237-1AC0-D7B9-04BAB81B96F7}"/>
              </a:ext>
            </a:extLst>
          </p:cNvPr>
          <p:cNvPicPr>
            <a:picLocks noChangeAspect="1"/>
          </p:cNvPicPr>
          <p:nvPr/>
        </p:nvPicPr>
        <p:blipFill>
          <a:blip r:embed="rId3"/>
          <a:stretch>
            <a:fillRect/>
          </a:stretch>
        </p:blipFill>
        <p:spPr>
          <a:xfrm>
            <a:off x="1612055" y="3929070"/>
            <a:ext cx="2949785" cy="1124606"/>
          </a:xfrm>
          <a:prstGeom prst="rect">
            <a:avLst/>
          </a:prstGeom>
        </p:spPr>
      </p:pic>
      <p:cxnSp>
        <p:nvCxnSpPr>
          <p:cNvPr id="6" name="Straight Connector 5">
            <a:extLst>
              <a:ext uri="{FF2B5EF4-FFF2-40B4-BE49-F238E27FC236}">
                <a16:creationId xmlns:a16="http://schemas.microsoft.com/office/drawing/2014/main" id="{F16FF037-48AF-90D4-AFBA-39A9FA5319CB}"/>
              </a:ext>
            </a:extLst>
          </p:cNvPr>
          <p:cNvCxnSpPr/>
          <p:nvPr/>
        </p:nvCxnSpPr>
        <p:spPr>
          <a:xfrm>
            <a:off x="4693920" y="3726706"/>
            <a:ext cx="0" cy="199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E9E9AD-3D92-86AA-7A62-94BD28289473}"/>
              </a:ext>
            </a:extLst>
          </p:cNvPr>
          <p:cNvCxnSpPr>
            <a:cxnSpLocks/>
          </p:cNvCxnSpPr>
          <p:nvPr/>
        </p:nvCxnSpPr>
        <p:spPr>
          <a:xfrm flipV="1">
            <a:off x="5069840" y="3908750"/>
            <a:ext cx="0" cy="12017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9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A8AF9D-DE70-07E3-8B3E-B146EC3D7F5A}"/>
              </a:ext>
            </a:extLst>
          </p:cNvPr>
          <p:cNvSpPr>
            <a:spLocks noGrp="1"/>
          </p:cNvSpPr>
          <p:nvPr>
            <p:ph type="body" sz="quarter" idx="22"/>
          </p:nvPr>
        </p:nvSpPr>
        <p:spPr>
          <a:xfrm>
            <a:off x="6829357" y="2041309"/>
            <a:ext cx="4216596" cy="1060034"/>
          </a:xfrm>
        </p:spPr>
        <p:txBody>
          <a:bodyPr/>
          <a:lstStyle/>
          <a:p>
            <a:r>
              <a:rPr lang="en-US" b="1" dirty="0">
                <a:solidFill>
                  <a:schemeClr val="accent1"/>
                </a:solidFill>
              </a:rPr>
              <a:t>PARTICIPANTS WILL BE </a:t>
            </a:r>
            <a:br>
              <a:rPr lang="en-US" b="1" dirty="0">
                <a:solidFill>
                  <a:schemeClr val="accent1"/>
                </a:solidFill>
              </a:rPr>
            </a:br>
            <a:r>
              <a:rPr lang="en-US" b="1" dirty="0">
                <a:solidFill>
                  <a:schemeClr val="accent1"/>
                </a:solidFill>
              </a:rPr>
              <a:t>ABLE TO UNDERSTAND:</a:t>
            </a:r>
          </a:p>
          <a:p>
            <a:endParaRPr lang="en-US" dirty="0"/>
          </a:p>
          <a:p>
            <a:endParaRPr lang="en-US" dirty="0"/>
          </a:p>
        </p:txBody>
      </p:sp>
      <p:sp>
        <p:nvSpPr>
          <p:cNvPr id="10" name="Title 3">
            <a:extLst>
              <a:ext uri="{FF2B5EF4-FFF2-40B4-BE49-F238E27FC236}">
                <a16:creationId xmlns:a16="http://schemas.microsoft.com/office/drawing/2014/main" id="{D4630795-5F01-964D-8FAA-1E76FE25CB0D}"/>
              </a:ext>
            </a:extLst>
          </p:cNvPr>
          <p:cNvSpPr>
            <a:spLocks noGrp="1"/>
          </p:cNvSpPr>
          <p:nvPr>
            <p:ph type="title"/>
          </p:nvPr>
        </p:nvSpPr>
        <p:spPr>
          <a:prstGeom prst="rect">
            <a:avLst/>
          </a:prstGeom>
        </p:spPr>
        <p:txBody>
          <a:bodyPr/>
          <a:lstStyle/>
          <a:p>
            <a:r>
              <a:rPr lang="en-US" dirty="0"/>
              <a:t>Learning Objectives</a:t>
            </a:r>
          </a:p>
        </p:txBody>
      </p:sp>
      <p:sp>
        <p:nvSpPr>
          <p:cNvPr id="11" name="Text Placeholder 4">
            <a:extLst>
              <a:ext uri="{FF2B5EF4-FFF2-40B4-BE49-F238E27FC236}">
                <a16:creationId xmlns:a16="http://schemas.microsoft.com/office/drawing/2014/main" id="{0A6300DF-F3B1-6147-9C1E-CCE95635866C}"/>
              </a:ext>
            </a:extLst>
          </p:cNvPr>
          <p:cNvSpPr txBox="1">
            <a:spLocks/>
          </p:cNvSpPr>
          <p:nvPr/>
        </p:nvSpPr>
        <p:spPr>
          <a:xfrm>
            <a:off x="6829357" y="2872079"/>
            <a:ext cx="4216596" cy="2701381"/>
          </a:xfrm>
          <a:prstGeom prst="rect">
            <a:avLst/>
          </a:prstGeom>
        </p:spPr>
        <p:txBody>
          <a:bodyPr wrap="square" lIns="0" tIns="0" rIns="0" bIns="0">
            <a:spAutoFit/>
          </a:bodyPr>
          <a:lstStyle>
            <a:lvl1pPr marL="0" indent="0" algn="l" defTabSz="914400" rtl="0" eaLnBrk="1" latinLnBrk="0" hangingPunct="1">
              <a:lnSpc>
                <a:spcPct val="90000"/>
              </a:lnSpc>
              <a:spcBef>
                <a:spcPts val="1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67" dirty="0"/>
              <a:t>What insulin does</a:t>
            </a:r>
          </a:p>
          <a:p>
            <a:endParaRPr lang="en-US" sz="1867" dirty="0"/>
          </a:p>
          <a:p>
            <a:r>
              <a:rPr lang="en-US" sz="1867" dirty="0"/>
              <a:t>Types of insulin</a:t>
            </a:r>
          </a:p>
          <a:p>
            <a:endParaRPr lang="en-US" sz="1867" dirty="0"/>
          </a:p>
          <a:p>
            <a:r>
              <a:rPr lang="en-US" sz="1867" dirty="0"/>
              <a:t>Insulin delivery methods</a:t>
            </a:r>
          </a:p>
          <a:p>
            <a:endParaRPr lang="en-US" sz="1867" dirty="0"/>
          </a:p>
          <a:p>
            <a:r>
              <a:rPr lang="en-US" sz="1867" dirty="0"/>
              <a:t>Storing insulin</a:t>
            </a:r>
          </a:p>
          <a:p>
            <a:endParaRPr lang="en-US" sz="1867" dirty="0"/>
          </a:p>
          <a:p>
            <a:r>
              <a:rPr lang="en-US" sz="1867" dirty="0"/>
              <a:t>Factors that influence insulin dosing</a:t>
            </a:r>
          </a:p>
          <a:p>
            <a:endParaRPr lang="en-US" sz="1867" dirty="0"/>
          </a:p>
        </p:txBody>
      </p:sp>
      <p:cxnSp>
        <p:nvCxnSpPr>
          <p:cNvPr id="7" name="Straight Connector 6">
            <a:extLst>
              <a:ext uri="{FF2B5EF4-FFF2-40B4-BE49-F238E27FC236}">
                <a16:creationId xmlns:a16="http://schemas.microsoft.com/office/drawing/2014/main" id="{3818C405-CB6D-D1F5-632D-5E4EEA6815F2}"/>
              </a:ext>
            </a:extLst>
          </p:cNvPr>
          <p:cNvCxnSpPr>
            <a:cxnSpLocks/>
          </p:cNvCxnSpPr>
          <p:nvPr/>
        </p:nvCxnSpPr>
        <p:spPr>
          <a:xfrm>
            <a:off x="6829357" y="272034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5F58DD-A424-E935-8EF7-FBEE47C42704}"/>
              </a:ext>
            </a:extLst>
          </p:cNvPr>
          <p:cNvCxnSpPr>
            <a:cxnSpLocks/>
          </p:cNvCxnSpPr>
          <p:nvPr/>
        </p:nvCxnSpPr>
        <p:spPr>
          <a:xfrm>
            <a:off x="6829357" y="3259901"/>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D35CC7C-95D6-1411-4A96-FE1EEBC1D966}"/>
              </a:ext>
            </a:extLst>
          </p:cNvPr>
          <p:cNvCxnSpPr>
            <a:cxnSpLocks/>
          </p:cNvCxnSpPr>
          <p:nvPr/>
        </p:nvCxnSpPr>
        <p:spPr>
          <a:xfrm>
            <a:off x="6829357" y="3795504"/>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8E91F20-F6A2-A01D-DEDB-A89249065A37}"/>
              </a:ext>
            </a:extLst>
          </p:cNvPr>
          <p:cNvCxnSpPr>
            <a:cxnSpLocks/>
          </p:cNvCxnSpPr>
          <p:nvPr/>
        </p:nvCxnSpPr>
        <p:spPr>
          <a:xfrm>
            <a:off x="6829357" y="4349984"/>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635FFCD-C8CA-80D7-D4D8-0D57514BB7E7}"/>
              </a:ext>
            </a:extLst>
          </p:cNvPr>
          <p:cNvCxnSpPr>
            <a:cxnSpLocks/>
          </p:cNvCxnSpPr>
          <p:nvPr/>
        </p:nvCxnSpPr>
        <p:spPr>
          <a:xfrm>
            <a:off x="6829357" y="4864989"/>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16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8D88B7D-D70C-DC55-6DCA-06C9FC0AB0BE}"/>
              </a:ext>
            </a:extLst>
          </p:cNvPr>
          <p:cNvSpPr/>
          <p:nvPr/>
        </p:nvSpPr>
        <p:spPr>
          <a:xfrm>
            <a:off x="670106" y="2110576"/>
            <a:ext cx="4749654" cy="1729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C762BA0-104F-EEDD-2F8D-760B69E3AEC6}"/>
              </a:ext>
            </a:extLst>
          </p:cNvPr>
          <p:cNvSpPr/>
          <p:nvPr/>
        </p:nvSpPr>
        <p:spPr>
          <a:xfrm>
            <a:off x="670106" y="5133391"/>
            <a:ext cx="4749654" cy="1227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4E03D51-55EF-DD1E-0A30-AC54BCBB419C}"/>
              </a:ext>
            </a:extLst>
          </p:cNvPr>
          <p:cNvSpPr>
            <a:spLocks noGrp="1"/>
          </p:cNvSpPr>
          <p:nvPr>
            <p:ph type="body" sz="quarter" idx="10"/>
          </p:nvPr>
        </p:nvSpPr>
        <p:spPr/>
        <p:txBody>
          <a:bodyPr/>
          <a:lstStyle/>
          <a:p>
            <a:r>
              <a:rPr lang="en-US" dirty="0"/>
              <a:t>Vocabulary</a:t>
            </a:r>
          </a:p>
        </p:txBody>
      </p:sp>
      <p:sp>
        <p:nvSpPr>
          <p:cNvPr id="22" name="Text Placeholder 20">
            <a:extLst>
              <a:ext uri="{FF2B5EF4-FFF2-40B4-BE49-F238E27FC236}">
                <a16:creationId xmlns:a16="http://schemas.microsoft.com/office/drawing/2014/main" id="{EAA5AEA5-4C98-871C-A4ED-91163C2D23FC}"/>
              </a:ext>
            </a:extLst>
          </p:cNvPr>
          <p:cNvSpPr txBox="1">
            <a:spLocks/>
          </p:cNvSpPr>
          <p:nvPr/>
        </p:nvSpPr>
        <p:spPr>
          <a:xfrm>
            <a:off x="803682" y="2110577"/>
            <a:ext cx="4462582" cy="1729904"/>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TARGET RANGE: </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A range of numbers that represents an individual’s ideal blood glucose levels, determined by health care team with the individual student with diabetes and parent/guardian</a:t>
            </a:r>
          </a:p>
        </p:txBody>
      </p:sp>
      <p:sp>
        <p:nvSpPr>
          <p:cNvPr id="33" name="Rectangle 32">
            <a:extLst>
              <a:ext uri="{FF2B5EF4-FFF2-40B4-BE49-F238E27FC236}">
                <a16:creationId xmlns:a16="http://schemas.microsoft.com/office/drawing/2014/main" id="{D89FC3D9-419C-EE1B-E7CE-11273B95489C}"/>
              </a:ext>
            </a:extLst>
          </p:cNvPr>
          <p:cNvSpPr/>
          <p:nvPr/>
        </p:nvSpPr>
        <p:spPr>
          <a:xfrm>
            <a:off x="670106" y="3967700"/>
            <a:ext cx="4749654" cy="1038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53E607D-E3C3-580C-EC40-DBB64A19A783}"/>
              </a:ext>
            </a:extLst>
          </p:cNvPr>
          <p:cNvSpPr/>
          <p:nvPr/>
        </p:nvSpPr>
        <p:spPr>
          <a:xfrm>
            <a:off x="5553336" y="3967700"/>
            <a:ext cx="4749654" cy="10384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0">
            <a:extLst>
              <a:ext uri="{FF2B5EF4-FFF2-40B4-BE49-F238E27FC236}">
                <a16:creationId xmlns:a16="http://schemas.microsoft.com/office/drawing/2014/main" id="{430B2B4A-14BA-6CB0-F472-ED06AE57B79D}"/>
              </a:ext>
            </a:extLst>
          </p:cNvPr>
          <p:cNvSpPr txBox="1">
            <a:spLocks/>
          </p:cNvSpPr>
          <p:nvPr/>
        </p:nvSpPr>
        <p:spPr>
          <a:xfrm>
            <a:off x="803682" y="3967699"/>
            <a:ext cx="4462582" cy="1038473"/>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CARBOHYDRATE (CARB)</a:t>
            </a:r>
            <a:r>
              <a:rPr lang="en-US" sz="1800" b="1" dirty="0">
                <a:solidFill>
                  <a:srgbClr val="FF0000"/>
                </a:solidFill>
                <a:latin typeface="Arial" panose="020B0604020202020204" pitchFamily="34" charset="0"/>
                <a:cs typeface="Arial" panose="020B0604020202020204" pitchFamily="34" charset="0"/>
              </a:rPr>
              <a:t> </a:t>
            </a:r>
            <a:r>
              <a:rPr lang="en-US" sz="1800" b="1" dirty="0">
                <a:solidFill>
                  <a:schemeClr val="bg1"/>
                </a:solidFill>
                <a:latin typeface="Arial" panose="020B0604020202020204" pitchFamily="34" charset="0"/>
                <a:cs typeface="Arial" panose="020B0604020202020204" pitchFamily="34" charset="0"/>
              </a:rPr>
              <a:t>OR MEAL/SNACK BOLUS:</a:t>
            </a:r>
            <a:r>
              <a:rPr lang="en-US" sz="1800" dirty="0">
                <a:solidFill>
                  <a:schemeClr val="bg1"/>
                </a:solidFill>
                <a:latin typeface="Arial" panose="020B0604020202020204" pitchFamily="34" charset="0"/>
                <a:cs typeface="Arial" panose="020B0604020202020204" pitchFamily="34" charset="0"/>
              </a:rPr>
              <a:t>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Insulin doses for food</a:t>
            </a:r>
          </a:p>
        </p:txBody>
      </p:sp>
      <p:sp>
        <p:nvSpPr>
          <p:cNvPr id="36" name="Text Placeholder 20">
            <a:extLst>
              <a:ext uri="{FF2B5EF4-FFF2-40B4-BE49-F238E27FC236}">
                <a16:creationId xmlns:a16="http://schemas.microsoft.com/office/drawing/2014/main" id="{1B1882E8-36D8-1A8D-2C54-1BE5A1FA2CC4}"/>
              </a:ext>
            </a:extLst>
          </p:cNvPr>
          <p:cNvSpPr txBox="1">
            <a:spLocks/>
          </p:cNvSpPr>
          <p:nvPr/>
        </p:nvSpPr>
        <p:spPr>
          <a:xfrm>
            <a:off x="5703232" y="3967701"/>
            <a:ext cx="4462582" cy="1038472"/>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BOLUS INSULIN:</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A single dose of insulin, given for food and/or correction</a:t>
            </a:r>
          </a:p>
        </p:txBody>
      </p:sp>
      <p:sp>
        <p:nvSpPr>
          <p:cNvPr id="41" name="Rectangle 40">
            <a:extLst>
              <a:ext uri="{FF2B5EF4-FFF2-40B4-BE49-F238E27FC236}">
                <a16:creationId xmlns:a16="http://schemas.microsoft.com/office/drawing/2014/main" id="{7A3A963B-4154-DC0A-EEEC-9B6F06FB0EF5}"/>
              </a:ext>
            </a:extLst>
          </p:cNvPr>
          <p:cNvSpPr/>
          <p:nvPr/>
        </p:nvSpPr>
        <p:spPr>
          <a:xfrm>
            <a:off x="5553336" y="2110576"/>
            <a:ext cx="4749654" cy="1729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20">
            <a:extLst>
              <a:ext uri="{FF2B5EF4-FFF2-40B4-BE49-F238E27FC236}">
                <a16:creationId xmlns:a16="http://schemas.microsoft.com/office/drawing/2014/main" id="{67D25F1C-3345-9B90-3BF4-425C76425F2C}"/>
              </a:ext>
            </a:extLst>
          </p:cNvPr>
          <p:cNvSpPr txBox="1">
            <a:spLocks/>
          </p:cNvSpPr>
          <p:nvPr/>
        </p:nvSpPr>
        <p:spPr>
          <a:xfrm>
            <a:off x="829855" y="5133390"/>
            <a:ext cx="4462582" cy="1227649"/>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CORRECTION BOLUS:</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Insulin dosed when blood glucose level is too high and needs to be corrected   (made lower)</a:t>
            </a:r>
          </a:p>
        </p:txBody>
      </p:sp>
      <p:sp>
        <p:nvSpPr>
          <p:cNvPr id="32" name="Text Placeholder 20">
            <a:extLst>
              <a:ext uri="{FF2B5EF4-FFF2-40B4-BE49-F238E27FC236}">
                <a16:creationId xmlns:a16="http://schemas.microsoft.com/office/drawing/2014/main" id="{D7F6D700-4F62-9B78-E40E-943AC3CE2669}"/>
              </a:ext>
            </a:extLst>
          </p:cNvPr>
          <p:cNvSpPr txBox="1">
            <a:spLocks/>
          </p:cNvSpPr>
          <p:nvPr/>
        </p:nvSpPr>
        <p:spPr>
          <a:xfrm>
            <a:off x="5709613" y="2110575"/>
            <a:ext cx="4462582" cy="1729904"/>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b="1" dirty="0">
                <a:solidFill>
                  <a:schemeClr val="bg1"/>
                </a:solidFill>
                <a:latin typeface="Arial" panose="020B0604020202020204" pitchFamily="34" charset="0"/>
                <a:cs typeface="Arial" panose="020B0604020202020204" pitchFamily="34" charset="0"/>
              </a:rPr>
              <a:t>BASAL INSULIN:</a:t>
            </a:r>
            <a:br>
              <a:rPr lang="en-US" sz="1800" b="1"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Sometimes called “background” insulin, the insulin working steadily throughout the day</a:t>
            </a:r>
          </a:p>
        </p:txBody>
      </p:sp>
    </p:spTree>
    <p:extLst>
      <p:ext uri="{BB962C8B-B14F-4D97-AF65-F5344CB8AC3E}">
        <p14:creationId xmlns:p14="http://schemas.microsoft.com/office/powerpoint/2010/main" val="78489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3252750"/>
          </a:xfrm>
        </p:spPr>
        <p:txBody>
          <a:bodyPr/>
          <a:lstStyle/>
          <a:p>
            <a:r>
              <a:rPr lang="en-US" dirty="0"/>
              <a:t>Students with diabetes may need to take insulin in school</a:t>
            </a:r>
          </a:p>
          <a:p>
            <a:r>
              <a:rPr lang="en-US" dirty="0"/>
              <a:t>Insulin dosing varies from student-to-student and changes over time as they grow and develop</a:t>
            </a:r>
            <a:endParaRPr lang="en-US" dirty="0">
              <a:solidFill>
                <a:srgbClr val="FF0000"/>
              </a:solidFill>
            </a:endParaRPr>
          </a:p>
          <a:p>
            <a:r>
              <a:rPr lang="en-US" dirty="0"/>
              <a:t>A student’s need for assistance will vary as the student progresses in self-management </a:t>
            </a:r>
          </a:p>
          <a:p>
            <a:r>
              <a:rPr lang="en-US" dirty="0"/>
              <a:t>Insulin dosing and timing will be specified in the DMMP. Physician orders may include provisions for the parent/ guardian and/or capable students to modify dosing </a:t>
            </a:r>
          </a:p>
          <a:p>
            <a:r>
              <a:rPr lang="en-US" dirty="0"/>
              <a:t>Specific school procedures for administration should be documented</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Insulin in Schools Today</a:t>
            </a:r>
          </a:p>
        </p:txBody>
      </p:sp>
      <p:pic>
        <p:nvPicPr>
          <p:cNvPr id="4" name="Picture 3">
            <a:extLst>
              <a:ext uri="{FF2B5EF4-FFF2-40B4-BE49-F238E27FC236}">
                <a16:creationId xmlns:a16="http://schemas.microsoft.com/office/drawing/2014/main" id="{B6B17C12-F923-E2BD-F20D-306C7130019A}"/>
              </a:ext>
            </a:extLst>
          </p:cNvPr>
          <p:cNvPicPr>
            <a:picLocks noChangeAspect="1"/>
          </p:cNvPicPr>
          <p:nvPr/>
        </p:nvPicPr>
        <p:blipFill>
          <a:blip r:embed="rId3"/>
          <a:stretch>
            <a:fillRect/>
          </a:stretch>
        </p:blipFill>
        <p:spPr>
          <a:xfrm>
            <a:off x="781232" y="2274685"/>
            <a:ext cx="977900" cy="977900"/>
          </a:xfrm>
          <a:prstGeom prst="rect">
            <a:avLst/>
          </a:prstGeom>
        </p:spPr>
      </p:pic>
    </p:spTree>
    <p:extLst>
      <p:ext uri="{BB962C8B-B14F-4D97-AF65-F5344CB8AC3E}">
        <p14:creationId xmlns:p14="http://schemas.microsoft.com/office/powerpoint/2010/main" val="2387145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0ED2E62B-ECA6-F586-A01A-48A4CAD5F333}"/>
              </a:ext>
            </a:extLst>
          </p:cNvPr>
          <p:cNvSpPr>
            <a:spLocks noGrp="1"/>
          </p:cNvSpPr>
          <p:nvPr>
            <p:ph type="body" sz="quarter" idx="26"/>
          </p:nvPr>
        </p:nvSpPr>
        <p:spPr>
          <a:xfrm>
            <a:off x="1133920" y="2139216"/>
            <a:ext cx="2708238" cy="1527447"/>
          </a:xfrm>
        </p:spPr>
        <p:txBody>
          <a:bodyPr anchor="b"/>
          <a:lstStyle/>
          <a:p>
            <a:r>
              <a:rPr lang="en-US" sz="2000" dirty="0"/>
              <a:t>Insulin is a hormone that is necessary:</a:t>
            </a:r>
          </a:p>
        </p:txBody>
      </p:sp>
      <p:sp>
        <p:nvSpPr>
          <p:cNvPr id="21" name="Text Placeholder 20">
            <a:extLst>
              <a:ext uri="{FF2B5EF4-FFF2-40B4-BE49-F238E27FC236}">
                <a16:creationId xmlns:a16="http://schemas.microsoft.com/office/drawing/2014/main" id="{48DD62A9-E9F2-F5AE-BA21-0DE6F1CAC96F}"/>
              </a:ext>
            </a:extLst>
          </p:cNvPr>
          <p:cNvSpPr>
            <a:spLocks noGrp="1"/>
          </p:cNvSpPr>
          <p:nvPr>
            <p:ph type="body" sz="quarter" idx="27"/>
          </p:nvPr>
        </p:nvSpPr>
        <p:spPr>
          <a:xfrm>
            <a:off x="1133920" y="3876371"/>
            <a:ext cx="2766961" cy="840316"/>
          </a:xfrm>
        </p:spPr>
        <p:txBody>
          <a:bodyPr/>
          <a:lstStyle/>
          <a:p>
            <a:pPr marL="342900" indent="-342900">
              <a:spcBef>
                <a:spcPts val="0"/>
              </a:spcBef>
              <a:buFont typeface="Wingdings" pitchFamily="2" charset="2"/>
              <a:buChar char="§"/>
            </a:pPr>
            <a:r>
              <a:rPr lang="en-US" sz="2000" dirty="0"/>
              <a:t>Moves glucose from blood into cells for energy</a:t>
            </a:r>
          </a:p>
        </p:txBody>
      </p:sp>
      <p:sp>
        <p:nvSpPr>
          <p:cNvPr id="18" name="Title 17">
            <a:extLst>
              <a:ext uri="{FF2B5EF4-FFF2-40B4-BE49-F238E27FC236}">
                <a16:creationId xmlns:a16="http://schemas.microsoft.com/office/drawing/2014/main" id="{5D0B6929-F3B6-DA43-7453-D9ABF513AE60}"/>
              </a:ext>
            </a:extLst>
          </p:cNvPr>
          <p:cNvSpPr>
            <a:spLocks noGrp="1"/>
          </p:cNvSpPr>
          <p:nvPr>
            <p:ph type="title"/>
          </p:nvPr>
        </p:nvSpPr>
        <p:spPr>
          <a:xfrm>
            <a:off x="912250" y="1053865"/>
            <a:ext cx="10366813" cy="517001"/>
          </a:xfrm>
        </p:spPr>
        <p:txBody>
          <a:bodyPr/>
          <a:lstStyle/>
          <a:p>
            <a:r>
              <a:rPr lang="en-US" dirty="0"/>
              <a:t>What is Insulin?</a:t>
            </a:r>
          </a:p>
        </p:txBody>
      </p:sp>
      <p:cxnSp>
        <p:nvCxnSpPr>
          <p:cNvPr id="26" name="Straight Connector 25">
            <a:extLst>
              <a:ext uri="{FF2B5EF4-FFF2-40B4-BE49-F238E27FC236}">
                <a16:creationId xmlns:a16="http://schemas.microsoft.com/office/drawing/2014/main" id="{33B33C3F-A9C8-8173-89CD-B9FB1DB85A9E}"/>
              </a:ext>
            </a:extLst>
          </p:cNvPr>
          <p:cNvCxnSpPr>
            <a:cxnSpLocks/>
          </p:cNvCxnSpPr>
          <p:nvPr/>
        </p:nvCxnSpPr>
        <p:spPr>
          <a:xfrm>
            <a:off x="1210832" y="3771526"/>
            <a:ext cx="25578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19">
            <a:extLst>
              <a:ext uri="{FF2B5EF4-FFF2-40B4-BE49-F238E27FC236}">
                <a16:creationId xmlns:a16="http://schemas.microsoft.com/office/drawing/2014/main" id="{B48319DC-361D-2CB3-867E-8D179BA35248}"/>
              </a:ext>
            </a:extLst>
          </p:cNvPr>
          <p:cNvSpPr txBox="1">
            <a:spLocks/>
          </p:cNvSpPr>
          <p:nvPr/>
        </p:nvSpPr>
        <p:spPr>
          <a:xfrm>
            <a:off x="4883799" y="2139216"/>
            <a:ext cx="2708238" cy="3442595"/>
          </a:xfrm>
          <a:prstGeom prst="rect">
            <a:avLst/>
          </a:prstGeom>
        </p:spPr>
        <p:txBody>
          <a:bodyPr anchor="ctr"/>
          <a:lstStyle>
            <a:lvl1pPr marL="0" indent="0" algn="l" defTabSz="1219170" rtl="0" eaLnBrk="1" latinLnBrk="0" hangingPunct="1">
              <a:lnSpc>
                <a:spcPct val="90000"/>
              </a:lnSpc>
              <a:spcBef>
                <a:spcPts val="1333"/>
              </a:spcBef>
              <a:buFont typeface="Arial" panose="020B0604020202020204" pitchFamily="34" charset="0"/>
              <a:buNone/>
              <a:defRPr sz="2667" b="1" i="0" kern="1200">
                <a:solidFill>
                  <a:schemeClr val="bg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indent="-342900">
              <a:buFont typeface="Wingdings" pitchFamily="2" charset="2"/>
              <a:buChar char="§"/>
            </a:pPr>
            <a:r>
              <a:rPr lang="en-US" sz="2000" b="0" dirty="0"/>
              <a:t>Students with type 1 may not produce enough insulin.</a:t>
            </a:r>
          </a:p>
          <a:p>
            <a:pPr marL="342900" indent="-342900">
              <a:buFont typeface="Wingdings" pitchFamily="2" charset="2"/>
              <a:buChar char="§"/>
            </a:pPr>
            <a:r>
              <a:rPr lang="en-US" sz="2000" b="0" dirty="0"/>
              <a:t>Students with type 2 diabetes may still make insulin, however, it is not utilized properly due to their insulin resistance.</a:t>
            </a:r>
          </a:p>
        </p:txBody>
      </p:sp>
      <p:sp>
        <p:nvSpPr>
          <p:cNvPr id="13" name="Text Placeholder 19">
            <a:extLst>
              <a:ext uri="{FF2B5EF4-FFF2-40B4-BE49-F238E27FC236}">
                <a16:creationId xmlns:a16="http://schemas.microsoft.com/office/drawing/2014/main" id="{9A0D0A6E-8F8D-5055-6261-313367071983}"/>
              </a:ext>
            </a:extLst>
          </p:cNvPr>
          <p:cNvSpPr txBox="1">
            <a:spLocks/>
          </p:cNvSpPr>
          <p:nvPr/>
        </p:nvSpPr>
        <p:spPr>
          <a:xfrm>
            <a:off x="8650456" y="2139216"/>
            <a:ext cx="2708238" cy="1468047"/>
          </a:xfrm>
          <a:prstGeom prst="rect">
            <a:avLst/>
          </a:prstGeom>
        </p:spPr>
        <p:txBody>
          <a:bodyPr anchor="b"/>
          <a:lstStyle>
            <a:lvl1pPr marL="0" indent="0" algn="l" defTabSz="1219170" rtl="0" eaLnBrk="1" latinLnBrk="0" hangingPunct="1">
              <a:lnSpc>
                <a:spcPct val="90000"/>
              </a:lnSpc>
              <a:spcBef>
                <a:spcPts val="1333"/>
              </a:spcBef>
              <a:buFont typeface="Arial" panose="020B0604020202020204" pitchFamily="34" charset="0"/>
              <a:buNone/>
              <a:defRPr sz="2667" b="1" i="0" kern="1200">
                <a:solidFill>
                  <a:schemeClr val="bg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2000" dirty="0"/>
              <a:t>Without enough insulin</a:t>
            </a:r>
            <a:r>
              <a:rPr lang="en-US" sz="2000" dirty="0">
                <a:solidFill>
                  <a:srgbClr val="FF0000"/>
                </a:solidFill>
              </a:rPr>
              <a:t> </a:t>
            </a:r>
            <a:r>
              <a:rPr lang="en-US" sz="2000" dirty="0"/>
              <a:t>action, high blood glucose results in:</a:t>
            </a:r>
          </a:p>
        </p:txBody>
      </p:sp>
      <p:sp>
        <p:nvSpPr>
          <p:cNvPr id="14" name="Text Placeholder 20">
            <a:extLst>
              <a:ext uri="{FF2B5EF4-FFF2-40B4-BE49-F238E27FC236}">
                <a16:creationId xmlns:a16="http://schemas.microsoft.com/office/drawing/2014/main" id="{69DC88DB-56EB-A852-835C-642BFA36693C}"/>
              </a:ext>
            </a:extLst>
          </p:cNvPr>
          <p:cNvSpPr txBox="1">
            <a:spLocks/>
          </p:cNvSpPr>
          <p:nvPr/>
        </p:nvSpPr>
        <p:spPr>
          <a:xfrm>
            <a:off x="8650456" y="3876371"/>
            <a:ext cx="2766961" cy="840316"/>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2133" b="0" i="0" kern="1200">
                <a:solidFill>
                  <a:schemeClr val="bg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342900" indent="-342900">
              <a:spcBef>
                <a:spcPts val="0"/>
              </a:spcBef>
              <a:buFont typeface="Wingdings" pitchFamily="2" charset="2"/>
              <a:buChar char="§"/>
            </a:pPr>
            <a:r>
              <a:rPr lang="en-US" sz="2000" dirty="0"/>
              <a:t>Low energy levels</a:t>
            </a:r>
          </a:p>
          <a:p>
            <a:pPr marL="342900" indent="-342900">
              <a:spcBef>
                <a:spcPts val="0"/>
              </a:spcBef>
              <a:buFont typeface="Wingdings" pitchFamily="2" charset="2"/>
              <a:buChar char="§"/>
            </a:pPr>
            <a:r>
              <a:rPr lang="en-US" sz="2000" dirty="0"/>
              <a:t>Dehydration</a:t>
            </a:r>
          </a:p>
          <a:p>
            <a:pPr marL="342900" indent="-342900">
              <a:spcBef>
                <a:spcPts val="0"/>
              </a:spcBef>
              <a:buFont typeface="Wingdings" pitchFamily="2" charset="2"/>
              <a:buChar char="§"/>
            </a:pPr>
            <a:r>
              <a:rPr lang="en-US" sz="2000" dirty="0"/>
              <a:t>Complications </a:t>
            </a:r>
          </a:p>
        </p:txBody>
      </p:sp>
      <p:cxnSp>
        <p:nvCxnSpPr>
          <p:cNvPr id="15" name="Straight Connector 14">
            <a:extLst>
              <a:ext uri="{FF2B5EF4-FFF2-40B4-BE49-F238E27FC236}">
                <a16:creationId xmlns:a16="http://schemas.microsoft.com/office/drawing/2014/main" id="{2FA4C780-BE39-2166-1E3F-379E97D9D7DB}"/>
              </a:ext>
            </a:extLst>
          </p:cNvPr>
          <p:cNvCxnSpPr>
            <a:cxnSpLocks/>
          </p:cNvCxnSpPr>
          <p:nvPr/>
        </p:nvCxnSpPr>
        <p:spPr>
          <a:xfrm>
            <a:off x="8727368" y="3771526"/>
            <a:ext cx="255786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29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27"/>
          </p:nvPr>
        </p:nvSpPr>
        <p:spPr>
          <a:xfrm>
            <a:off x="1133919" y="2895817"/>
            <a:ext cx="2888183" cy="840316"/>
          </a:xfrm>
        </p:spPr>
        <p:txBody>
          <a:bodyPr/>
          <a:lstStyle/>
          <a:p>
            <a:r>
              <a:rPr lang="en-US" dirty="0"/>
              <a:t>Insulin syringe</a:t>
            </a:r>
          </a:p>
        </p:txBody>
      </p:sp>
      <p:sp>
        <p:nvSpPr>
          <p:cNvPr id="18" name="Title 17">
            <a:extLst>
              <a:ext uri="{FF2B5EF4-FFF2-40B4-BE49-F238E27FC236}">
                <a16:creationId xmlns:a16="http://schemas.microsoft.com/office/drawing/2014/main" id="{340DC8AE-4A1B-F90E-0AD8-90D7E04B3D6F}"/>
              </a:ext>
            </a:extLst>
          </p:cNvPr>
          <p:cNvSpPr>
            <a:spLocks noGrp="1"/>
          </p:cNvSpPr>
          <p:nvPr>
            <p:ph type="title"/>
          </p:nvPr>
        </p:nvSpPr>
        <p:spPr>
          <a:xfrm>
            <a:off x="912250" y="1053866"/>
            <a:ext cx="10366813" cy="517001"/>
          </a:xfrm>
        </p:spPr>
        <p:txBody>
          <a:bodyPr/>
          <a:lstStyle/>
          <a:p>
            <a:r>
              <a:rPr lang="en-US" dirty="0"/>
              <a:t>Insulin Delivery Methods</a:t>
            </a:r>
          </a:p>
        </p:txBody>
      </p:sp>
      <p:sp>
        <p:nvSpPr>
          <p:cNvPr id="23" name="Text Placeholder 22">
            <a:extLst>
              <a:ext uri="{FF2B5EF4-FFF2-40B4-BE49-F238E27FC236}">
                <a16:creationId xmlns:a16="http://schemas.microsoft.com/office/drawing/2014/main" id="{2C7C96C5-435A-9AD9-182B-EC1A808B1239}"/>
              </a:ext>
            </a:extLst>
          </p:cNvPr>
          <p:cNvSpPr>
            <a:spLocks noGrp="1"/>
          </p:cNvSpPr>
          <p:nvPr>
            <p:ph type="body" sz="quarter" idx="29"/>
          </p:nvPr>
        </p:nvSpPr>
        <p:spPr>
          <a:xfrm>
            <a:off x="4829227" y="2895817"/>
            <a:ext cx="2888183" cy="840316"/>
          </a:xfrm>
        </p:spPr>
        <p:txBody>
          <a:bodyPr/>
          <a:lstStyle/>
          <a:p>
            <a:r>
              <a:rPr lang="en-US" dirty="0"/>
              <a:t>Insulin pen</a:t>
            </a:r>
          </a:p>
        </p:txBody>
      </p:sp>
      <p:sp>
        <p:nvSpPr>
          <p:cNvPr id="25" name="Text Placeholder 24">
            <a:extLst>
              <a:ext uri="{FF2B5EF4-FFF2-40B4-BE49-F238E27FC236}">
                <a16:creationId xmlns:a16="http://schemas.microsoft.com/office/drawing/2014/main" id="{1AC23755-5DC9-D762-90B1-C137C344ECE5}"/>
              </a:ext>
            </a:extLst>
          </p:cNvPr>
          <p:cNvSpPr>
            <a:spLocks noGrp="1"/>
          </p:cNvSpPr>
          <p:nvPr>
            <p:ph type="body" sz="quarter" idx="31"/>
          </p:nvPr>
        </p:nvSpPr>
        <p:spPr>
          <a:xfrm>
            <a:off x="8449121" y="2895817"/>
            <a:ext cx="2888183" cy="840316"/>
          </a:xfrm>
        </p:spPr>
        <p:txBody>
          <a:bodyPr/>
          <a:lstStyle/>
          <a:p>
            <a:r>
              <a:rPr lang="en-US" dirty="0"/>
              <a:t>Insulin pump or pod</a:t>
            </a:r>
          </a:p>
        </p:txBody>
      </p:sp>
      <p:pic>
        <p:nvPicPr>
          <p:cNvPr id="5" name="Picture 4">
            <a:extLst>
              <a:ext uri="{FF2B5EF4-FFF2-40B4-BE49-F238E27FC236}">
                <a16:creationId xmlns:a16="http://schemas.microsoft.com/office/drawing/2014/main" id="{6494FB95-74AF-A4B9-103C-65722FA4CC1D}"/>
              </a:ext>
            </a:extLst>
          </p:cNvPr>
          <p:cNvPicPr>
            <a:picLocks noChangeAspect="1"/>
          </p:cNvPicPr>
          <p:nvPr/>
        </p:nvPicPr>
        <p:blipFill>
          <a:blip r:embed="rId3"/>
          <a:stretch>
            <a:fillRect/>
          </a:stretch>
        </p:blipFill>
        <p:spPr>
          <a:xfrm>
            <a:off x="9014517" y="3535058"/>
            <a:ext cx="1984169" cy="1593841"/>
          </a:xfrm>
          <a:prstGeom prst="rect">
            <a:avLst/>
          </a:prstGeom>
          <a:effectLst>
            <a:outerShdw blurRad="50800" dist="127000" dir="2700000" algn="tl" rotWithShape="0">
              <a:prstClr val="black">
                <a:alpha val="20000"/>
              </a:prstClr>
            </a:outerShdw>
          </a:effectLst>
        </p:spPr>
      </p:pic>
      <p:pic>
        <p:nvPicPr>
          <p:cNvPr id="6" name="Picture 5">
            <a:extLst>
              <a:ext uri="{FF2B5EF4-FFF2-40B4-BE49-F238E27FC236}">
                <a16:creationId xmlns:a16="http://schemas.microsoft.com/office/drawing/2014/main" id="{FD8EAB40-29D4-050E-9253-122918D10189}"/>
              </a:ext>
            </a:extLst>
          </p:cNvPr>
          <p:cNvPicPr>
            <a:picLocks noChangeAspect="1"/>
          </p:cNvPicPr>
          <p:nvPr/>
        </p:nvPicPr>
        <p:blipFill>
          <a:blip r:embed="rId4"/>
          <a:stretch>
            <a:fillRect/>
          </a:stretch>
        </p:blipFill>
        <p:spPr>
          <a:xfrm rot="1800000">
            <a:off x="5983738" y="3312395"/>
            <a:ext cx="914400" cy="2082800"/>
          </a:xfrm>
          <a:prstGeom prst="rect">
            <a:avLst/>
          </a:prstGeom>
          <a:effectLst>
            <a:outerShdw blurRad="50800" dist="128940" dir="2700000" algn="tl" rotWithShape="0">
              <a:prstClr val="black">
                <a:alpha val="20000"/>
              </a:prstClr>
            </a:outerShdw>
          </a:effectLst>
        </p:spPr>
      </p:pic>
      <p:pic>
        <p:nvPicPr>
          <p:cNvPr id="7" name="Picture 6">
            <a:extLst>
              <a:ext uri="{FF2B5EF4-FFF2-40B4-BE49-F238E27FC236}">
                <a16:creationId xmlns:a16="http://schemas.microsoft.com/office/drawing/2014/main" id="{2DAC6D4A-03C7-38AF-92AD-EF40D72BB4C7}"/>
              </a:ext>
            </a:extLst>
          </p:cNvPr>
          <p:cNvPicPr>
            <a:picLocks noChangeAspect="1"/>
          </p:cNvPicPr>
          <p:nvPr/>
        </p:nvPicPr>
        <p:blipFill>
          <a:blip r:embed="rId5"/>
          <a:stretch>
            <a:fillRect/>
          </a:stretch>
        </p:blipFill>
        <p:spPr>
          <a:xfrm rot="1800000">
            <a:off x="2479860" y="2967466"/>
            <a:ext cx="481593" cy="2729027"/>
          </a:xfrm>
          <a:prstGeom prst="rect">
            <a:avLst/>
          </a:prstGeom>
          <a:effectLst>
            <a:outerShdw blurRad="50800" dist="130674" dir="2700000" algn="tl" rotWithShape="0">
              <a:prstClr val="black">
                <a:alpha val="19889"/>
              </a:prstClr>
            </a:outerShdw>
          </a:effectLst>
        </p:spPr>
      </p:pic>
    </p:spTree>
    <p:extLst>
      <p:ext uri="{BB962C8B-B14F-4D97-AF65-F5344CB8AC3E}">
        <p14:creationId xmlns:p14="http://schemas.microsoft.com/office/powerpoint/2010/main" val="101779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solidFill>
                  <a:schemeClr val="tx1"/>
                </a:solidFill>
              </a:rPr>
              <a:t>Preferred</a:t>
            </a:r>
            <a:r>
              <a:rPr lang="en-US" dirty="0"/>
              <a:t> Basal/Bolus Insulin Pattern</a:t>
            </a:r>
          </a:p>
          <a:p>
            <a:endParaRPr lang="en-US" dirty="0"/>
          </a:p>
        </p:txBody>
      </p:sp>
      <p:pic>
        <p:nvPicPr>
          <p:cNvPr id="7" name="Picture 6">
            <a:extLst>
              <a:ext uri="{FF2B5EF4-FFF2-40B4-BE49-F238E27FC236}">
                <a16:creationId xmlns:a16="http://schemas.microsoft.com/office/drawing/2014/main" id="{5AEF71F2-D43F-DE10-B74B-B966690E0F9B}"/>
              </a:ext>
            </a:extLst>
          </p:cNvPr>
          <p:cNvPicPr>
            <a:picLocks noChangeAspect="1"/>
          </p:cNvPicPr>
          <p:nvPr/>
        </p:nvPicPr>
        <p:blipFill rotWithShape="1">
          <a:blip r:embed="rId3"/>
          <a:srcRect l="33334" t="32213" r="19999" b="22368"/>
          <a:stretch/>
        </p:blipFill>
        <p:spPr>
          <a:xfrm>
            <a:off x="807057" y="1936281"/>
            <a:ext cx="8578414" cy="4694042"/>
          </a:xfrm>
          <a:prstGeom prst="rect">
            <a:avLst/>
          </a:prstGeom>
        </p:spPr>
      </p:pic>
    </p:spTree>
    <p:extLst>
      <p:ext uri="{BB962C8B-B14F-4D97-AF65-F5344CB8AC3E}">
        <p14:creationId xmlns:p14="http://schemas.microsoft.com/office/powerpoint/2010/main" val="339510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Insulin Types</a:t>
            </a:r>
          </a:p>
        </p:txBody>
      </p:sp>
      <p:pic>
        <p:nvPicPr>
          <p:cNvPr id="2" name="Picture 5" descr="InsulinAction.png">
            <a:extLst>
              <a:ext uri="{FF2B5EF4-FFF2-40B4-BE49-F238E27FC236}">
                <a16:creationId xmlns:a16="http://schemas.microsoft.com/office/drawing/2014/main" id="{1EA0190B-F766-5947-5D96-0A5D31A85996}"/>
              </a:ext>
            </a:extLst>
          </p:cNvPr>
          <p:cNvPicPr>
            <a:picLocks noChangeAspect="1"/>
          </p:cNvPicPr>
          <p:nvPr/>
        </p:nvPicPr>
        <p:blipFill>
          <a:blip r:embed="rId3">
            <a:clrChange>
              <a:clrFrom>
                <a:srgbClr val="FDFBFB"/>
              </a:clrFrom>
              <a:clrTo>
                <a:srgbClr val="FDFBFB">
                  <a:alpha val="0"/>
                </a:srgbClr>
              </a:clrTo>
            </a:clrChange>
            <a:extLst>
              <a:ext uri="{28A0092B-C50C-407E-A947-70E740481C1C}">
                <a14:useLocalDpi xmlns:a14="http://schemas.microsoft.com/office/drawing/2010/main" val="0"/>
              </a:ext>
            </a:extLst>
          </a:blip>
          <a:srcRect/>
          <a:stretch>
            <a:fillRect/>
          </a:stretch>
        </p:blipFill>
        <p:spPr bwMode="auto">
          <a:xfrm>
            <a:off x="670106" y="2201849"/>
            <a:ext cx="6753225"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D1266C7-309C-2209-ED84-3B4F1028B6B9}"/>
              </a:ext>
            </a:extLst>
          </p:cNvPr>
          <p:cNvSpPr txBox="1"/>
          <p:nvPr/>
        </p:nvSpPr>
        <p:spPr>
          <a:xfrm>
            <a:off x="6096000" y="1886176"/>
            <a:ext cx="5949082" cy="2554545"/>
          </a:xfrm>
          <a:prstGeom prst="rect">
            <a:avLst/>
          </a:prstGeom>
          <a:noFill/>
        </p:spPr>
        <p:txBody>
          <a:bodyPr wrap="square" rtlCol="0">
            <a:spAutoFit/>
          </a:bodyPr>
          <a:lstStyle/>
          <a:p>
            <a:pPr defTabSz="182880" eaLnBrk="1" hangingPunct="1">
              <a:lnSpc>
                <a:spcPct val="80000"/>
              </a:lnSpc>
              <a:buSzPct val="80000"/>
              <a:defRPr/>
            </a:pPr>
            <a:r>
              <a:rPr lang="en-US" altLang="en-US" b="1" dirty="0">
                <a:latin typeface="Arial" panose="020B0604020202020204" pitchFamily="34" charset="0"/>
                <a:cs typeface="Arial" panose="020B0604020202020204" pitchFamily="34" charset="0"/>
              </a:rPr>
              <a:t>BOLUS INSULIN</a:t>
            </a:r>
          </a:p>
          <a:p>
            <a:pPr marL="285750" lvl="1" indent="-285750" defTabSz="182880">
              <a:lnSpc>
                <a:spcPct val="80000"/>
              </a:lnSpc>
              <a:buSzPct val="80000"/>
              <a:buFont typeface="Wingdings" pitchFamily="2" charset="2"/>
              <a:buChar char="§"/>
              <a:defRPr/>
            </a:pPr>
            <a:r>
              <a:rPr lang="en-US" altLang="en-US" dirty="0">
                <a:solidFill>
                  <a:schemeClr val="tx1"/>
                </a:solidFill>
                <a:latin typeface="Arial" panose="020B0604020202020204" pitchFamily="34" charset="0"/>
                <a:cs typeface="Arial" panose="020B0604020202020204" pitchFamily="34" charset="0"/>
              </a:rPr>
              <a:t>Short-acting - Regular</a:t>
            </a:r>
          </a:p>
          <a:p>
            <a:pPr marL="285750" lvl="1" indent="-285750" defTabSz="182880" eaLnBrk="1" hangingPunct="1">
              <a:lnSpc>
                <a:spcPct val="80000"/>
              </a:lnSpc>
              <a:buSzPct val="80000"/>
              <a:buFont typeface="Wingdings" pitchFamily="2" charset="2"/>
              <a:buChar char="§"/>
              <a:defRPr/>
            </a:pPr>
            <a:r>
              <a:rPr lang="en-US" altLang="en-US" dirty="0">
                <a:solidFill>
                  <a:schemeClr val="tx1"/>
                </a:solidFill>
                <a:latin typeface="Arial" panose="020B0604020202020204" pitchFamily="34" charset="0"/>
                <a:cs typeface="Arial" panose="020B0604020202020204" pitchFamily="34" charset="0"/>
              </a:rPr>
              <a:t>Rapid-acting - Lispro (Humalog</a:t>
            </a:r>
            <a:r>
              <a:rPr lang="en-US" altLang="en-US" baseline="30000" dirty="0">
                <a:solidFill>
                  <a:schemeClr val="tx1"/>
                </a:solidFill>
                <a:latin typeface="Arial" panose="020B0604020202020204" pitchFamily="34" charset="0"/>
                <a:cs typeface="Arial" panose="020B0604020202020204" pitchFamily="34" charset="0"/>
              </a:rPr>
              <a:t>®</a:t>
            </a:r>
            <a:r>
              <a:rPr lang="en-US" altLang="en-US" dirty="0">
                <a:solidFill>
                  <a:schemeClr val="tx1"/>
                </a:solidFill>
                <a:latin typeface="Arial" panose="020B0604020202020204" pitchFamily="34" charset="0"/>
                <a:cs typeface="Arial" panose="020B0604020202020204" pitchFamily="34" charset="0"/>
              </a:rPr>
              <a:t>/</a:t>
            </a:r>
            <a:r>
              <a:rPr lang="en-US" altLang="en-US" dirty="0" err="1">
                <a:solidFill>
                  <a:schemeClr val="tx1"/>
                </a:solidFill>
                <a:latin typeface="Arial" panose="020B0604020202020204" pitchFamily="34" charset="0"/>
                <a:cs typeface="Arial" panose="020B0604020202020204" pitchFamily="34" charset="0"/>
              </a:rPr>
              <a:t>Admelog</a:t>
            </a:r>
            <a:r>
              <a:rPr lang="en-US" altLang="en-US" baseline="30000" dirty="0">
                <a:solidFill>
                  <a:schemeClr val="tx1"/>
                </a:solidFill>
                <a:latin typeface="Arial" panose="020B0604020202020204" pitchFamily="34" charset="0"/>
                <a:cs typeface="Arial" panose="020B0604020202020204" pitchFamily="34" charset="0"/>
              </a:rPr>
              <a:t>®</a:t>
            </a:r>
            <a:r>
              <a:rPr lang="en-US" altLang="en-US" dirty="0">
                <a:solidFill>
                  <a:schemeClr val="tx1"/>
                </a:solidFill>
                <a:latin typeface="Arial" panose="020B0604020202020204" pitchFamily="34" charset="0"/>
                <a:cs typeface="Arial" panose="020B0604020202020204" pitchFamily="34" charset="0"/>
              </a:rPr>
              <a:t>), Aspart (Novolog</a:t>
            </a:r>
            <a:r>
              <a:rPr lang="en-US" altLang="en-US" baseline="30000" dirty="0">
                <a:solidFill>
                  <a:schemeClr val="tx1"/>
                </a:solidFill>
                <a:latin typeface="Arial" panose="020B0604020202020204" pitchFamily="34" charset="0"/>
                <a:cs typeface="Arial" panose="020B0604020202020204" pitchFamily="34" charset="0"/>
              </a:rPr>
              <a:t>®</a:t>
            </a:r>
            <a:r>
              <a:rPr lang="en-US" altLang="en-US" dirty="0">
                <a:solidFill>
                  <a:schemeClr val="tx1"/>
                </a:solidFill>
                <a:latin typeface="Arial" panose="020B0604020202020204" pitchFamily="34" charset="0"/>
                <a:cs typeface="Arial" panose="020B0604020202020204" pitchFamily="34" charset="0"/>
              </a:rPr>
              <a:t>), </a:t>
            </a:r>
            <a:r>
              <a:rPr lang="en-US" altLang="en-US" dirty="0" err="1">
                <a:solidFill>
                  <a:schemeClr val="tx1"/>
                </a:solidFill>
                <a:latin typeface="Arial" panose="020B0604020202020204" pitchFamily="34" charset="0"/>
                <a:cs typeface="Arial" panose="020B0604020202020204" pitchFamily="34" charset="0"/>
              </a:rPr>
              <a:t>Glulisine</a:t>
            </a:r>
            <a:r>
              <a:rPr lang="en-US" altLang="en-US" dirty="0">
                <a:solidFill>
                  <a:schemeClr val="tx1"/>
                </a:solidFill>
                <a:latin typeface="Arial" panose="020B0604020202020204" pitchFamily="34" charset="0"/>
                <a:cs typeface="Arial" panose="020B0604020202020204" pitchFamily="34" charset="0"/>
              </a:rPr>
              <a:t> (</a:t>
            </a:r>
            <a:r>
              <a:rPr lang="en-US" altLang="en-US" dirty="0" err="1">
                <a:solidFill>
                  <a:schemeClr val="tx1"/>
                </a:solidFill>
                <a:latin typeface="Arial" panose="020B0604020202020204" pitchFamily="34" charset="0"/>
                <a:cs typeface="Arial" panose="020B0604020202020204" pitchFamily="34" charset="0"/>
              </a:rPr>
              <a:t>Apidra</a:t>
            </a:r>
            <a:r>
              <a:rPr lang="en-US" altLang="en-US" baseline="30000" dirty="0">
                <a:solidFill>
                  <a:schemeClr val="tx1"/>
                </a:solidFill>
                <a:latin typeface="Arial" panose="020B0604020202020204" pitchFamily="34" charset="0"/>
                <a:cs typeface="Arial" panose="020B0604020202020204" pitchFamily="34" charset="0"/>
              </a:rPr>
              <a:t>®</a:t>
            </a:r>
            <a:r>
              <a:rPr lang="en-US" altLang="en-US" dirty="0">
                <a:solidFill>
                  <a:schemeClr val="tx1"/>
                </a:solidFill>
                <a:latin typeface="Arial" panose="020B0604020202020204" pitchFamily="34" charset="0"/>
                <a:cs typeface="Arial" panose="020B0604020202020204" pitchFamily="34" charset="0"/>
              </a:rPr>
              <a:t>, </a:t>
            </a:r>
            <a:r>
              <a:rPr lang="en-US" altLang="en-US" dirty="0" err="1">
                <a:solidFill>
                  <a:schemeClr val="tx1"/>
                </a:solidFill>
                <a:latin typeface="Arial" panose="020B0604020202020204" pitchFamily="34" charset="0"/>
                <a:cs typeface="Arial" panose="020B0604020202020204" pitchFamily="34" charset="0"/>
              </a:rPr>
              <a:t>Lyumjev</a:t>
            </a:r>
            <a:r>
              <a:rPr lang="en-US" altLang="en-US" dirty="0">
                <a:solidFill>
                  <a:schemeClr val="tx1"/>
                </a:solidFill>
                <a:latin typeface="Arial" panose="020B0604020202020204" pitchFamily="34" charset="0"/>
                <a:cs typeface="Arial" panose="020B0604020202020204" pitchFamily="34" charset="0"/>
              </a:rPr>
              <a:t>)</a:t>
            </a:r>
          </a:p>
          <a:p>
            <a:pPr marL="285750" lvl="2" indent="-285750" defTabSz="182880">
              <a:lnSpc>
                <a:spcPct val="80000"/>
              </a:lnSpc>
              <a:buSzPct val="80000"/>
              <a:buFont typeface="Wingdings" pitchFamily="2" charset="2"/>
              <a:buChar char="§"/>
              <a:defRPr/>
            </a:pPr>
            <a:r>
              <a:rPr lang="en-US" altLang="en-US" dirty="0">
                <a:solidFill>
                  <a:schemeClr val="tx1"/>
                </a:solidFill>
                <a:latin typeface="Arial" panose="020B0604020202020204" pitchFamily="34" charset="0"/>
                <a:cs typeface="Arial" panose="020B0604020202020204" pitchFamily="34" charset="0"/>
              </a:rPr>
              <a:t>Ultra rapid acting Aspart </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Fiasp</a:t>
            </a:r>
            <a:r>
              <a:rPr lang="en-US" altLang="en-US" baseline="30000"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a:t>
            </a:r>
            <a:r>
              <a:rPr lang="en-US" altLang="en-US" baseline="30000" dirty="0">
                <a:latin typeface="Arial" panose="020B0604020202020204" pitchFamily="34" charset="0"/>
                <a:cs typeface="Arial" panose="020B0604020202020204" pitchFamily="34" charset="0"/>
              </a:rPr>
              <a:t> </a:t>
            </a:r>
          </a:p>
          <a:p>
            <a:pPr marL="0" lvl="2" defTabSz="182880">
              <a:lnSpc>
                <a:spcPct val="80000"/>
              </a:lnSpc>
              <a:buSzPct val="80000"/>
              <a:defRPr/>
            </a:pPr>
            <a:r>
              <a:rPr lang="en-US" altLang="en-US" dirty="0">
                <a:latin typeface="Arial" panose="020B0604020202020204" pitchFamily="34" charset="0"/>
                <a:cs typeface="Arial" panose="020B0604020202020204" pitchFamily="34" charset="0"/>
              </a:rPr>
              <a:t>	  Ultra rapid acting Lispro (</a:t>
            </a:r>
            <a:r>
              <a:rPr lang="en-US" altLang="en-US" dirty="0" err="1">
                <a:latin typeface="Arial" panose="020B0604020202020204" pitchFamily="34" charset="0"/>
                <a:cs typeface="Arial" panose="020B0604020202020204" pitchFamily="34" charset="0"/>
              </a:rPr>
              <a:t>Lyumjev</a:t>
            </a:r>
            <a:r>
              <a:rPr lang="en-US" altLang="en-US" baseline="30000"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a:t>
            </a:r>
            <a:r>
              <a:rPr lang="en-US" altLang="en-US" baseline="30000" dirty="0">
                <a:latin typeface="Arial" panose="020B0604020202020204" pitchFamily="34" charset="0"/>
                <a:cs typeface="Arial" panose="020B0604020202020204" pitchFamily="34" charset="0"/>
              </a:rPr>
              <a:t> </a:t>
            </a:r>
            <a:endParaRPr lang="en-US" altLang="en-US" b="1" dirty="0">
              <a:latin typeface="Arial" panose="020B0604020202020204" pitchFamily="34" charset="0"/>
              <a:cs typeface="Arial" panose="020B0604020202020204" pitchFamily="34" charset="0"/>
            </a:endParaRPr>
          </a:p>
          <a:p>
            <a:pPr marL="285750" lvl="2" indent="-285750" defTabSz="182880">
              <a:lnSpc>
                <a:spcPct val="80000"/>
              </a:lnSpc>
              <a:buSzPct val="80000"/>
              <a:buFont typeface="Wingdings" pitchFamily="2" charset="2"/>
              <a:buChar char="§"/>
              <a:defRPr/>
            </a:pPr>
            <a:endParaRPr lang="en-US" altLang="en-US" b="1" dirty="0">
              <a:solidFill>
                <a:schemeClr val="accent1"/>
              </a:solidFill>
              <a:latin typeface="Arial" panose="020B0604020202020204" pitchFamily="34" charset="0"/>
              <a:cs typeface="Arial" panose="020B0604020202020204" pitchFamily="34" charset="0"/>
            </a:endParaRPr>
          </a:p>
          <a:p>
            <a:pPr defTabSz="182880" eaLnBrk="1" hangingPunct="1">
              <a:lnSpc>
                <a:spcPct val="80000"/>
              </a:lnSpc>
              <a:buSzPct val="80000"/>
              <a:defRPr/>
            </a:pPr>
            <a:r>
              <a:rPr lang="en-US" altLang="en-US" b="1" dirty="0">
                <a:solidFill>
                  <a:schemeClr val="accent1"/>
                </a:solidFill>
                <a:latin typeface="Arial" panose="020B0604020202020204" pitchFamily="34" charset="0"/>
                <a:cs typeface="Arial" panose="020B0604020202020204" pitchFamily="34" charset="0"/>
              </a:rPr>
              <a:t>BASAL INSULIN</a:t>
            </a:r>
          </a:p>
          <a:p>
            <a:pPr marL="285750" lvl="1" indent="-285750" defTabSz="182880" eaLnBrk="1" hangingPunct="1">
              <a:lnSpc>
                <a:spcPct val="80000"/>
              </a:lnSpc>
              <a:buSzPct val="80000"/>
              <a:buFont typeface="Wingdings" pitchFamily="2" charset="2"/>
              <a:buChar char="§"/>
              <a:defRPr/>
            </a:pPr>
            <a:r>
              <a:rPr lang="en-US" altLang="en-US" dirty="0">
                <a:solidFill>
                  <a:schemeClr val="tx1"/>
                </a:solidFill>
                <a:latin typeface="Arial" panose="020B0604020202020204" pitchFamily="34" charset="0"/>
                <a:cs typeface="Arial" panose="020B0604020202020204" pitchFamily="34" charset="0"/>
              </a:rPr>
              <a:t>Intermediate - NPH</a:t>
            </a:r>
          </a:p>
          <a:p>
            <a:pPr marL="285750" lvl="1" indent="-285750" defTabSz="182880">
              <a:lnSpc>
                <a:spcPct val="80000"/>
              </a:lnSpc>
              <a:buSzPct val="80000"/>
              <a:buFont typeface="Wingdings" pitchFamily="2" charset="2"/>
              <a:buChar char="§"/>
              <a:defRPr/>
            </a:pPr>
            <a:r>
              <a:rPr lang="en-US" altLang="en-US" dirty="0">
                <a:solidFill>
                  <a:schemeClr val="tx1"/>
                </a:solidFill>
                <a:latin typeface="Arial" panose="020B0604020202020204" pitchFamily="34" charset="0"/>
                <a:cs typeface="Arial" panose="020B0604020202020204" pitchFamily="34" charset="0"/>
              </a:rPr>
              <a:t>Long-acting - Glargine (Lantus</a:t>
            </a:r>
            <a:r>
              <a:rPr lang="en-US" altLang="en-US" sz="1800" baseline="30000" dirty="0">
                <a:latin typeface="Arial" panose="020B0604020202020204" pitchFamily="34" charset="0"/>
                <a:cs typeface="Arial" panose="020B0604020202020204" pitchFamily="34" charset="0"/>
              </a:rPr>
              <a:t>®</a:t>
            </a:r>
            <a:r>
              <a:rPr lang="en-US" altLang="en-US" dirty="0">
                <a:solidFill>
                  <a:schemeClr val="tx1"/>
                </a:solidFill>
                <a:latin typeface="Arial" panose="020B0604020202020204" pitchFamily="34" charset="0"/>
                <a:cs typeface="Arial" panose="020B0604020202020204" pitchFamily="34" charset="0"/>
              </a:rPr>
              <a:t>/</a:t>
            </a:r>
            <a:r>
              <a:rPr lang="en-US" altLang="en-US" dirty="0" err="1">
                <a:solidFill>
                  <a:schemeClr val="tx1"/>
                </a:solidFill>
                <a:latin typeface="Arial" panose="020B0604020202020204" pitchFamily="34" charset="0"/>
                <a:cs typeface="Arial" panose="020B0604020202020204" pitchFamily="34" charset="0"/>
              </a:rPr>
              <a:t>Basaglar</a:t>
            </a:r>
            <a:r>
              <a:rPr lang="en-US" altLang="en-US" sz="1800" baseline="30000"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Semglee</a:t>
            </a:r>
            <a:r>
              <a:rPr lang="en-US" altLang="en-US" sz="2000" baseline="30000" dirty="0">
                <a:latin typeface="Arial" panose="020B0604020202020204" pitchFamily="34" charset="0"/>
                <a:cs typeface="Arial" panose="020B0604020202020204" pitchFamily="34" charset="0"/>
              </a:rPr>
              <a:t>®</a:t>
            </a:r>
            <a:r>
              <a:rPr lang="en-US" altLang="en-US" sz="2000" dirty="0">
                <a:latin typeface="Arial" panose="020B0604020202020204" pitchFamily="34" charset="0"/>
                <a:cs typeface="Arial" panose="020B0604020202020204" pitchFamily="34" charset="0"/>
              </a:rPr>
              <a:t>, </a:t>
            </a:r>
            <a:r>
              <a:rPr lang="en-US" altLang="en-US" dirty="0" err="1">
                <a:solidFill>
                  <a:schemeClr val="tx1"/>
                </a:solidFill>
                <a:latin typeface="Arial" panose="020B0604020202020204" pitchFamily="34" charset="0"/>
                <a:cs typeface="Arial" panose="020B0604020202020204" pitchFamily="34" charset="0"/>
              </a:rPr>
              <a:t>Toujeo</a:t>
            </a:r>
            <a:r>
              <a:rPr lang="en-US" altLang="en-US" sz="1800" baseline="30000" dirty="0">
                <a:latin typeface="Arial" panose="020B0604020202020204" pitchFamily="34" charset="0"/>
                <a:cs typeface="Arial" panose="020B0604020202020204" pitchFamily="34" charset="0"/>
              </a:rPr>
              <a:t>®</a:t>
            </a:r>
            <a:r>
              <a:rPr lang="en-US" altLang="en-US" dirty="0">
                <a:solidFill>
                  <a:schemeClr val="tx1"/>
                </a:solidFill>
                <a:latin typeface="Arial" panose="020B0604020202020204" pitchFamily="34" charset="0"/>
                <a:cs typeface="Arial" panose="020B0604020202020204" pitchFamily="34" charset="0"/>
              </a:rPr>
              <a:t>), Detemir (Levemir</a:t>
            </a:r>
            <a:r>
              <a:rPr lang="en-US" altLang="en-US" baseline="30000" dirty="0">
                <a:solidFill>
                  <a:schemeClr val="tx1"/>
                </a:solidFill>
                <a:latin typeface="Arial" panose="020B0604020202020204" pitchFamily="34" charset="0"/>
                <a:cs typeface="Arial" panose="020B0604020202020204" pitchFamily="34" charset="0"/>
              </a:rPr>
              <a:t>®</a:t>
            </a:r>
            <a:r>
              <a:rPr lang="en-US" altLang="en-US" dirty="0">
                <a:solidFill>
                  <a:schemeClr val="tx1"/>
                </a:solidFill>
                <a:latin typeface="Arial" panose="020B0604020202020204" pitchFamily="34" charset="0"/>
                <a:cs typeface="Arial" panose="020B0604020202020204" pitchFamily="34" charset="0"/>
              </a:rPr>
              <a:t>), Degludec (Tresiba</a:t>
            </a:r>
            <a:r>
              <a:rPr lang="en-US" altLang="en-US" sz="1800" baseline="30000" dirty="0">
                <a:latin typeface="Arial" panose="020B0604020202020204" pitchFamily="34" charset="0"/>
                <a:cs typeface="Arial" panose="020B0604020202020204" pitchFamily="34" charset="0"/>
              </a:rPr>
              <a:t>®</a:t>
            </a:r>
            <a:r>
              <a:rPr lang="en-US" altLang="en-US" sz="180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746396"/>
      </p:ext>
    </p:extLst>
  </p:cSld>
  <p:clrMapOvr>
    <a:masterClrMapping/>
  </p:clrMapOvr>
</p:sld>
</file>

<file path=ppt/theme/theme1.xml><?xml version="1.0" encoding="utf-8"?>
<a:theme xmlns:a="http://schemas.openxmlformats.org/drawingml/2006/main" name="4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2087</TotalTime>
  <Words>4009</Words>
  <Application>Microsoft Office PowerPoint</Application>
  <PresentationFormat>Widescreen</PresentationFormat>
  <Paragraphs>310</Paragraphs>
  <Slides>21</Slides>
  <Notes>21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21</vt:i4>
      </vt:variant>
    </vt:vector>
  </HeadingPairs>
  <TitlesOfParts>
    <vt:vector size="30" baseType="lpstr">
      <vt:lpstr>Arial</vt:lpstr>
      <vt:lpstr>Arial Black</vt:lpstr>
      <vt:lpstr>Calibri</vt:lpstr>
      <vt:lpstr>Wingdings</vt:lpstr>
      <vt:lpstr>4_Custom Design</vt:lpstr>
      <vt:lpstr>Custom Design</vt:lpstr>
      <vt:lpstr>2_Custom Design</vt:lpstr>
      <vt:lpstr>5_Custom Design</vt:lpstr>
      <vt:lpstr>6_Custom Design</vt:lpstr>
      <vt:lpstr>INSULIN BASICS</vt:lpstr>
      <vt:lpstr>Optimal Student Health  and Learning</vt:lpstr>
      <vt:lpstr>Learning Objectives</vt:lpstr>
      <vt:lpstr>PowerPoint Presentation</vt:lpstr>
      <vt:lpstr>PowerPoint Presentation</vt:lpstr>
      <vt:lpstr>What is Insulin?</vt:lpstr>
      <vt:lpstr>Insulin Delivery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7 Pre- and Post-Tests:</vt:lpstr>
      <vt:lpstr>PowerPoint Presentation</vt:lpstr>
      <vt:lpstr>Disclaimer</vt:lpstr>
      <vt:lpstr>Where to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CONSIDERATIONS</dc:title>
  <dc:creator>Brian Adams</dc:creator>
  <cp:lastModifiedBy>Crystal Woodward</cp:lastModifiedBy>
  <cp:revision>50</cp:revision>
  <dcterms:created xsi:type="dcterms:W3CDTF">2022-11-30T20:13:39Z</dcterms:created>
  <dcterms:modified xsi:type="dcterms:W3CDTF">2023-01-25T17:59:15Z</dcterms:modified>
</cp:coreProperties>
</file>