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31"/>
  </p:notesMasterIdLst>
  <p:sldIdLst>
    <p:sldId id="264" r:id="rId6"/>
    <p:sldId id="258" r:id="rId7"/>
    <p:sldId id="325" r:id="rId8"/>
    <p:sldId id="339" r:id="rId9"/>
    <p:sldId id="338" r:id="rId10"/>
    <p:sldId id="343" r:id="rId11"/>
    <p:sldId id="352" r:id="rId12"/>
    <p:sldId id="385" r:id="rId13"/>
    <p:sldId id="386" r:id="rId14"/>
    <p:sldId id="378" r:id="rId15"/>
    <p:sldId id="388" r:id="rId16"/>
    <p:sldId id="387" r:id="rId17"/>
    <p:sldId id="389" r:id="rId18"/>
    <p:sldId id="390" r:id="rId19"/>
    <p:sldId id="391" r:id="rId20"/>
    <p:sldId id="392" r:id="rId21"/>
    <p:sldId id="393" r:id="rId22"/>
    <p:sldId id="394" r:id="rId23"/>
    <p:sldId id="395" r:id="rId24"/>
    <p:sldId id="396" r:id="rId25"/>
    <p:sldId id="397" r:id="rId26"/>
    <p:sldId id="269" r:id="rId27"/>
    <p:sldId id="270" r:id="rId28"/>
    <p:sldId id="271" r:id="rId29"/>
    <p:sldId id="27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51"/>
    <p:restoredTop sz="97026"/>
  </p:normalViewPr>
  <p:slideViewPr>
    <p:cSldViewPr snapToGrid="0">
      <p:cViewPr varScale="1">
        <p:scale>
          <a:sx n="67" d="100"/>
          <a:sy n="67" d="100"/>
        </p:scale>
        <p:origin x="948" y="44"/>
      </p:cViewPr>
      <p:guideLst/>
    </p:cSldViewPr>
  </p:slideViewPr>
  <p:notesTextViewPr>
    <p:cViewPr>
      <p:scale>
        <a:sx n="1" d="1"/>
        <a:sy n="1" d="1"/>
      </p:scale>
      <p:origin x="0" y="0"/>
    </p:cViewPr>
  </p:notesTextViewPr>
  <p:notesViewPr>
    <p:cSldViewPr snapToGrid="0">
      <p:cViewPr varScale="1">
        <p:scale>
          <a:sx n="117" d="100"/>
          <a:sy n="117" d="100"/>
        </p:scale>
        <p:origin x="484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9EECD-F488-4418-BC7D-923EDE0FE05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32659EA-DB69-41D8-BA89-6D668DDD2B85}">
      <dgm:prSet custT="1"/>
      <dgm:spPr/>
      <dgm:t>
        <a:bodyPr/>
        <a:lstStyle/>
        <a:p>
          <a:pPr rtl="0"/>
          <a:r>
            <a:rPr lang="en-US" sz="1600" b="0" i="0" dirty="0">
              <a:latin typeface="Arial" panose="020B0604020202020204" pitchFamily="34" charset="0"/>
              <a:cs typeface="Arial" panose="020B0604020202020204" pitchFamily="34" charset="0"/>
            </a:rPr>
            <a:t>Naturally occurring hormone made in the pancreas</a:t>
          </a:r>
        </a:p>
      </dgm:t>
    </dgm:pt>
    <dgm:pt modelId="{029D4568-BCFA-49C7-9CB0-65A7FD15D300}" type="parTrans" cxnId="{BFF7A725-A904-4C27-8424-CB2D9AE2A429}">
      <dgm:prSet/>
      <dgm:spPr/>
      <dgm:t>
        <a:bodyPr/>
        <a:lstStyle/>
        <a:p>
          <a:endParaRPr lang="en-US" sz="1600" b="0" i="0">
            <a:latin typeface="Arial" panose="020B0604020202020204" pitchFamily="34" charset="0"/>
            <a:cs typeface="Arial" panose="020B0604020202020204" pitchFamily="34" charset="0"/>
          </a:endParaRPr>
        </a:p>
      </dgm:t>
    </dgm:pt>
    <dgm:pt modelId="{EEC2B0E0-45BB-4143-8F5C-F9A9E672E28A}" type="sibTrans" cxnId="{BFF7A725-A904-4C27-8424-CB2D9AE2A429}">
      <dgm:prSet/>
      <dgm:spPr/>
      <dgm:t>
        <a:bodyPr/>
        <a:lstStyle/>
        <a:p>
          <a:endParaRPr lang="en-US" sz="1600" b="0" i="0">
            <a:latin typeface="Arial" panose="020B0604020202020204" pitchFamily="34" charset="0"/>
            <a:cs typeface="Arial" panose="020B0604020202020204" pitchFamily="34" charset="0"/>
          </a:endParaRPr>
        </a:p>
      </dgm:t>
    </dgm:pt>
    <dgm:pt modelId="{EF5266F6-A1A0-4115-9929-515220D6C8FE}">
      <dgm:prSet custT="1"/>
      <dgm:spPr/>
      <dgm:t>
        <a:bodyPr/>
        <a:lstStyle/>
        <a:p>
          <a:pPr rtl="0"/>
          <a:r>
            <a:rPr lang="en-US" sz="1600" b="0" i="0" dirty="0">
              <a:latin typeface="Arial" panose="020B0604020202020204" pitchFamily="34" charset="0"/>
              <a:cs typeface="Arial" panose="020B0604020202020204" pitchFamily="34" charset="0"/>
            </a:rPr>
            <a:t>Lifesaving, hormone that raises blood glucose (blood sugar) level by stimulating the liver to release stored glucose</a:t>
          </a:r>
        </a:p>
      </dgm:t>
    </dgm:pt>
    <dgm:pt modelId="{2FE00436-2BF9-4C3A-AC76-5AF0C62AFC9E}" type="parTrans" cxnId="{28DEA9C7-76DC-4DC9-A2DC-38243C75E2C6}">
      <dgm:prSet/>
      <dgm:spPr/>
      <dgm:t>
        <a:bodyPr/>
        <a:lstStyle/>
        <a:p>
          <a:endParaRPr lang="en-US" sz="1600" b="0" i="0">
            <a:latin typeface="Arial" panose="020B0604020202020204" pitchFamily="34" charset="0"/>
            <a:cs typeface="Arial" panose="020B0604020202020204" pitchFamily="34" charset="0"/>
          </a:endParaRPr>
        </a:p>
      </dgm:t>
    </dgm:pt>
    <dgm:pt modelId="{84175315-31E2-4511-B3B1-7EE2F30ECE8A}" type="sibTrans" cxnId="{28DEA9C7-76DC-4DC9-A2DC-38243C75E2C6}">
      <dgm:prSet/>
      <dgm:spPr/>
      <dgm:t>
        <a:bodyPr/>
        <a:lstStyle/>
        <a:p>
          <a:endParaRPr lang="en-US" sz="1600" b="0" i="0">
            <a:latin typeface="Arial" panose="020B0604020202020204" pitchFamily="34" charset="0"/>
            <a:cs typeface="Arial" panose="020B0604020202020204" pitchFamily="34" charset="0"/>
          </a:endParaRPr>
        </a:p>
      </dgm:t>
    </dgm:pt>
    <dgm:pt modelId="{913C1FB2-B00F-4B08-A395-BBEF098BCCBD}">
      <dgm:prSet custT="1"/>
      <dgm:spPr/>
      <dgm:t>
        <a:bodyPr/>
        <a:lstStyle/>
        <a:p>
          <a:pPr rtl="0"/>
          <a:r>
            <a:rPr lang="en-US" sz="1600" b="0" i="0" dirty="0">
              <a:latin typeface="Arial" panose="020B0604020202020204" pitchFamily="34" charset="0"/>
              <a:cs typeface="Arial" panose="020B0604020202020204" pitchFamily="34" charset="0"/>
            </a:rPr>
            <a:t>Glucagon as injectable                (ready-to-use or requires reconstitution)</a:t>
          </a:r>
        </a:p>
      </dgm:t>
    </dgm:pt>
    <dgm:pt modelId="{15F8DDCE-186B-4247-8F2B-C6EFE079F9BC}" type="parTrans" cxnId="{3E10E486-5C30-4D77-B6B5-60D1686BC93F}">
      <dgm:prSet/>
      <dgm:spPr/>
      <dgm:t>
        <a:bodyPr/>
        <a:lstStyle/>
        <a:p>
          <a:endParaRPr lang="en-US" sz="1600" b="0" i="0">
            <a:latin typeface="Arial" panose="020B0604020202020204" pitchFamily="34" charset="0"/>
            <a:cs typeface="Arial" panose="020B0604020202020204" pitchFamily="34" charset="0"/>
          </a:endParaRPr>
        </a:p>
      </dgm:t>
    </dgm:pt>
    <dgm:pt modelId="{3DF2C793-4AC8-47BE-81AD-0698036E271C}" type="sibTrans" cxnId="{3E10E486-5C30-4D77-B6B5-60D1686BC93F}">
      <dgm:prSet/>
      <dgm:spPr/>
      <dgm:t>
        <a:bodyPr/>
        <a:lstStyle/>
        <a:p>
          <a:endParaRPr lang="en-US" sz="1600" b="0" i="0">
            <a:latin typeface="Arial" panose="020B0604020202020204" pitchFamily="34" charset="0"/>
            <a:cs typeface="Arial" panose="020B0604020202020204" pitchFamily="34" charset="0"/>
          </a:endParaRPr>
        </a:p>
      </dgm:t>
    </dgm:pt>
    <dgm:pt modelId="{0737A2D4-F381-411B-B206-B4C4625D8C69}">
      <dgm:prSet custT="1"/>
      <dgm:spPr/>
      <dgm:t>
        <a:bodyPr/>
        <a:lstStyle/>
        <a:p>
          <a:pPr rtl="0"/>
          <a:r>
            <a:rPr lang="en-US" sz="1600" b="0" i="0" dirty="0">
              <a:latin typeface="Arial" panose="020B0604020202020204" pitchFamily="34" charset="0"/>
              <a:cs typeface="Arial" panose="020B0604020202020204" pitchFamily="34" charset="0"/>
            </a:rPr>
            <a:t>Treatment for severe hypoglycemia</a:t>
          </a:r>
        </a:p>
      </dgm:t>
    </dgm:pt>
    <dgm:pt modelId="{995B1FEB-C934-42B9-8091-2C6EF8ADCD6B}" type="parTrans" cxnId="{331BD20D-15ED-4F23-B453-E31A5C62043D}">
      <dgm:prSet/>
      <dgm:spPr/>
      <dgm:t>
        <a:bodyPr/>
        <a:lstStyle/>
        <a:p>
          <a:endParaRPr lang="en-US" sz="1600" b="0" i="0">
            <a:latin typeface="Arial" panose="020B0604020202020204" pitchFamily="34" charset="0"/>
            <a:cs typeface="Arial" panose="020B0604020202020204" pitchFamily="34" charset="0"/>
          </a:endParaRPr>
        </a:p>
      </dgm:t>
    </dgm:pt>
    <dgm:pt modelId="{D3200E82-36B5-4364-9BB1-CA7B8B81E9EF}" type="sibTrans" cxnId="{331BD20D-15ED-4F23-B453-E31A5C62043D}">
      <dgm:prSet/>
      <dgm:spPr/>
      <dgm:t>
        <a:bodyPr/>
        <a:lstStyle/>
        <a:p>
          <a:endParaRPr lang="en-US" sz="1600" b="0" i="0">
            <a:latin typeface="Arial" panose="020B0604020202020204" pitchFamily="34" charset="0"/>
            <a:cs typeface="Arial" panose="020B0604020202020204" pitchFamily="34" charset="0"/>
          </a:endParaRPr>
        </a:p>
      </dgm:t>
    </dgm:pt>
    <dgm:pt modelId="{F8737870-7731-4486-975F-36F8BB2F7804}">
      <dgm:prSet custT="1"/>
      <dgm:spPr/>
      <dgm:t>
        <a:bodyPr/>
        <a:lstStyle/>
        <a:p>
          <a:pPr rtl="0"/>
          <a:r>
            <a:rPr lang="en-US" sz="1600" b="0" i="0" dirty="0">
              <a:latin typeface="Arial" panose="020B0604020202020204" pitchFamily="34" charset="0"/>
              <a:cs typeface="Arial" panose="020B0604020202020204" pitchFamily="34" charset="0"/>
            </a:rPr>
            <a:t>Lifesaving, cannot harm a student—cannot overdose</a:t>
          </a:r>
        </a:p>
      </dgm:t>
    </dgm:pt>
    <dgm:pt modelId="{9039A6A5-ECE1-4D88-BE6D-CE1161C9B379}" type="parTrans" cxnId="{C885AF95-BA62-414E-AEEC-5BCA40D191E6}">
      <dgm:prSet/>
      <dgm:spPr/>
      <dgm:t>
        <a:bodyPr/>
        <a:lstStyle/>
        <a:p>
          <a:endParaRPr lang="en-US" sz="1600" b="0" i="0">
            <a:latin typeface="Arial" panose="020B0604020202020204" pitchFamily="34" charset="0"/>
            <a:cs typeface="Arial" panose="020B0604020202020204" pitchFamily="34" charset="0"/>
          </a:endParaRPr>
        </a:p>
      </dgm:t>
    </dgm:pt>
    <dgm:pt modelId="{65BD0337-1F24-473D-93C3-28BDC7AA9B98}" type="sibTrans" cxnId="{C885AF95-BA62-414E-AEEC-5BCA40D191E6}">
      <dgm:prSet/>
      <dgm:spPr/>
      <dgm:t>
        <a:bodyPr/>
        <a:lstStyle/>
        <a:p>
          <a:endParaRPr lang="en-US" sz="1600" b="0" i="0">
            <a:latin typeface="Arial" panose="020B0604020202020204" pitchFamily="34" charset="0"/>
            <a:cs typeface="Arial" panose="020B0604020202020204" pitchFamily="34" charset="0"/>
          </a:endParaRPr>
        </a:p>
      </dgm:t>
    </dgm:pt>
    <dgm:pt modelId="{A7D6B5D8-3922-4EB9-ADAE-377512C9D82E}">
      <dgm:prSet custT="1"/>
      <dgm:spPr/>
      <dgm:t>
        <a:bodyPr/>
        <a:lstStyle/>
        <a:p>
          <a:pPr rtl="0"/>
          <a:r>
            <a:rPr lang="en-US" sz="1600" b="0" i="0" dirty="0">
              <a:latin typeface="Arial" panose="020B0604020202020204" pitchFamily="34" charset="0"/>
              <a:cs typeface="Arial" panose="020B0604020202020204" pitchFamily="34" charset="0"/>
            </a:rPr>
            <a:t>Glucagon as nasal powder</a:t>
          </a:r>
        </a:p>
      </dgm:t>
    </dgm:pt>
    <dgm:pt modelId="{F6F89749-0342-40B7-A5A0-B81C730B44F1}" type="parTrans" cxnId="{EA24F5ED-FB6A-420F-8E5F-88DE455731DC}">
      <dgm:prSet/>
      <dgm:spPr/>
      <dgm:t>
        <a:bodyPr/>
        <a:lstStyle/>
        <a:p>
          <a:endParaRPr lang="en-US" sz="1600" b="0" i="0">
            <a:latin typeface="Arial" panose="020B0604020202020204" pitchFamily="34" charset="0"/>
            <a:cs typeface="Arial" panose="020B0604020202020204" pitchFamily="34" charset="0"/>
          </a:endParaRPr>
        </a:p>
      </dgm:t>
    </dgm:pt>
    <dgm:pt modelId="{E71DD4FE-B8F2-4E81-A76E-4AB5DD89EC14}" type="sibTrans" cxnId="{EA24F5ED-FB6A-420F-8E5F-88DE455731DC}">
      <dgm:prSet/>
      <dgm:spPr/>
      <dgm:t>
        <a:bodyPr/>
        <a:lstStyle/>
        <a:p>
          <a:endParaRPr lang="en-US" sz="1600" b="0" i="0">
            <a:latin typeface="Arial" panose="020B0604020202020204" pitchFamily="34" charset="0"/>
            <a:cs typeface="Arial" panose="020B0604020202020204" pitchFamily="34" charset="0"/>
          </a:endParaRPr>
        </a:p>
      </dgm:t>
    </dgm:pt>
    <dgm:pt modelId="{5AAAB994-04B2-47FF-87B6-CD5F7962B296}" type="pres">
      <dgm:prSet presAssocID="{5C19EECD-F488-4418-BC7D-923EDE0FE055}" presName="diagram" presStyleCnt="0">
        <dgm:presLayoutVars>
          <dgm:dir/>
          <dgm:resizeHandles val="exact"/>
        </dgm:presLayoutVars>
      </dgm:prSet>
      <dgm:spPr/>
    </dgm:pt>
    <dgm:pt modelId="{E488C3FB-0B58-4CB2-AD36-C0BF1F2BF5F4}" type="pres">
      <dgm:prSet presAssocID="{732659EA-DB69-41D8-BA89-6D668DDD2B85}" presName="node" presStyleLbl="node1" presStyleIdx="0" presStyleCnt="6">
        <dgm:presLayoutVars>
          <dgm:bulletEnabled val="1"/>
        </dgm:presLayoutVars>
      </dgm:prSet>
      <dgm:spPr/>
    </dgm:pt>
    <dgm:pt modelId="{CE3C5777-BB03-4BDD-ADD7-68D661940040}" type="pres">
      <dgm:prSet presAssocID="{EEC2B0E0-45BB-4143-8F5C-F9A9E672E28A}" presName="sibTrans" presStyleCnt="0"/>
      <dgm:spPr/>
    </dgm:pt>
    <dgm:pt modelId="{E41591CA-E338-48FD-9BB7-B19BFACCCFF4}" type="pres">
      <dgm:prSet presAssocID="{EF5266F6-A1A0-4115-9929-515220D6C8FE}" presName="node" presStyleLbl="node1" presStyleIdx="1" presStyleCnt="6">
        <dgm:presLayoutVars>
          <dgm:bulletEnabled val="1"/>
        </dgm:presLayoutVars>
      </dgm:prSet>
      <dgm:spPr/>
    </dgm:pt>
    <dgm:pt modelId="{2C9394EA-316B-4D09-8635-729F780EA3BD}" type="pres">
      <dgm:prSet presAssocID="{84175315-31E2-4511-B3B1-7EE2F30ECE8A}" presName="sibTrans" presStyleCnt="0"/>
      <dgm:spPr/>
    </dgm:pt>
    <dgm:pt modelId="{573E1030-DCE5-42DB-B2F1-9B0E797CB3E9}" type="pres">
      <dgm:prSet presAssocID="{913C1FB2-B00F-4B08-A395-BBEF098BCCBD}" presName="node" presStyleLbl="node1" presStyleIdx="2" presStyleCnt="6">
        <dgm:presLayoutVars>
          <dgm:bulletEnabled val="1"/>
        </dgm:presLayoutVars>
      </dgm:prSet>
      <dgm:spPr/>
    </dgm:pt>
    <dgm:pt modelId="{64C26D80-509C-4283-B0E6-A5A28C4C5CD7}" type="pres">
      <dgm:prSet presAssocID="{3DF2C793-4AC8-47BE-81AD-0698036E271C}" presName="sibTrans" presStyleCnt="0"/>
      <dgm:spPr/>
    </dgm:pt>
    <dgm:pt modelId="{56349AD9-3012-4824-BA7E-E69F33BEA60F}" type="pres">
      <dgm:prSet presAssocID="{A7D6B5D8-3922-4EB9-ADAE-377512C9D82E}" presName="node" presStyleLbl="node1" presStyleIdx="3" presStyleCnt="6">
        <dgm:presLayoutVars>
          <dgm:bulletEnabled val="1"/>
        </dgm:presLayoutVars>
      </dgm:prSet>
      <dgm:spPr/>
    </dgm:pt>
    <dgm:pt modelId="{D3B3F41E-9C0B-4071-AD40-3C29C69BCC93}" type="pres">
      <dgm:prSet presAssocID="{E71DD4FE-B8F2-4E81-A76E-4AB5DD89EC14}" presName="sibTrans" presStyleCnt="0"/>
      <dgm:spPr/>
    </dgm:pt>
    <dgm:pt modelId="{67BAC7B0-AD66-441C-BE53-A7B39A9CE118}" type="pres">
      <dgm:prSet presAssocID="{0737A2D4-F381-411B-B206-B4C4625D8C69}" presName="node" presStyleLbl="node1" presStyleIdx="4" presStyleCnt="6">
        <dgm:presLayoutVars>
          <dgm:bulletEnabled val="1"/>
        </dgm:presLayoutVars>
      </dgm:prSet>
      <dgm:spPr/>
    </dgm:pt>
    <dgm:pt modelId="{AFF57988-370F-42E3-8AB8-41C18F3FE9EB}" type="pres">
      <dgm:prSet presAssocID="{D3200E82-36B5-4364-9BB1-CA7B8B81E9EF}" presName="sibTrans" presStyleCnt="0"/>
      <dgm:spPr/>
    </dgm:pt>
    <dgm:pt modelId="{A9D22552-A285-41CF-B3BE-020301706E38}" type="pres">
      <dgm:prSet presAssocID="{F8737870-7731-4486-975F-36F8BB2F7804}" presName="node" presStyleLbl="node1" presStyleIdx="5" presStyleCnt="6">
        <dgm:presLayoutVars>
          <dgm:bulletEnabled val="1"/>
        </dgm:presLayoutVars>
      </dgm:prSet>
      <dgm:spPr/>
    </dgm:pt>
  </dgm:ptLst>
  <dgm:cxnLst>
    <dgm:cxn modelId="{331BD20D-15ED-4F23-B453-E31A5C62043D}" srcId="{5C19EECD-F488-4418-BC7D-923EDE0FE055}" destId="{0737A2D4-F381-411B-B206-B4C4625D8C69}" srcOrd="4" destOrd="0" parTransId="{995B1FEB-C934-42B9-8091-2C6EF8ADCD6B}" sibTransId="{D3200E82-36B5-4364-9BB1-CA7B8B81E9EF}"/>
    <dgm:cxn modelId="{BFF7A725-A904-4C27-8424-CB2D9AE2A429}" srcId="{5C19EECD-F488-4418-BC7D-923EDE0FE055}" destId="{732659EA-DB69-41D8-BA89-6D668DDD2B85}" srcOrd="0" destOrd="0" parTransId="{029D4568-BCFA-49C7-9CB0-65A7FD15D300}" sibTransId="{EEC2B0E0-45BB-4143-8F5C-F9A9E672E28A}"/>
    <dgm:cxn modelId="{00469284-86CE-42B9-B7AC-00869FF26099}" type="presOf" srcId="{0737A2D4-F381-411B-B206-B4C4625D8C69}" destId="{67BAC7B0-AD66-441C-BE53-A7B39A9CE118}" srcOrd="0" destOrd="0" presId="urn:microsoft.com/office/officeart/2005/8/layout/default"/>
    <dgm:cxn modelId="{3E10E486-5C30-4D77-B6B5-60D1686BC93F}" srcId="{5C19EECD-F488-4418-BC7D-923EDE0FE055}" destId="{913C1FB2-B00F-4B08-A395-BBEF098BCCBD}" srcOrd="2" destOrd="0" parTransId="{15F8DDCE-186B-4247-8F2B-C6EFE079F9BC}" sibTransId="{3DF2C793-4AC8-47BE-81AD-0698036E271C}"/>
    <dgm:cxn modelId="{F8853688-8C04-4768-B5D1-465640C93054}" type="presOf" srcId="{5C19EECD-F488-4418-BC7D-923EDE0FE055}" destId="{5AAAB994-04B2-47FF-87B6-CD5F7962B296}" srcOrd="0" destOrd="0" presId="urn:microsoft.com/office/officeart/2005/8/layout/default"/>
    <dgm:cxn modelId="{C885AF95-BA62-414E-AEEC-5BCA40D191E6}" srcId="{5C19EECD-F488-4418-BC7D-923EDE0FE055}" destId="{F8737870-7731-4486-975F-36F8BB2F7804}" srcOrd="5" destOrd="0" parTransId="{9039A6A5-ECE1-4D88-BE6D-CE1161C9B379}" sibTransId="{65BD0337-1F24-473D-93C3-28BDC7AA9B98}"/>
    <dgm:cxn modelId="{FCF4E0BC-A500-4D22-90F0-6FCD56F8FDAB}" type="presOf" srcId="{732659EA-DB69-41D8-BA89-6D668DDD2B85}" destId="{E488C3FB-0B58-4CB2-AD36-C0BF1F2BF5F4}" srcOrd="0" destOrd="0" presId="urn:microsoft.com/office/officeart/2005/8/layout/default"/>
    <dgm:cxn modelId="{F15670C2-1A0A-495A-B899-B2C63701B2B8}" type="presOf" srcId="{A7D6B5D8-3922-4EB9-ADAE-377512C9D82E}" destId="{56349AD9-3012-4824-BA7E-E69F33BEA60F}" srcOrd="0" destOrd="0" presId="urn:microsoft.com/office/officeart/2005/8/layout/default"/>
    <dgm:cxn modelId="{28DEA9C7-76DC-4DC9-A2DC-38243C75E2C6}" srcId="{5C19EECD-F488-4418-BC7D-923EDE0FE055}" destId="{EF5266F6-A1A0-4115-9929-515220D6C8FE}" srcOrd="1" destOrd="0" parTransId="{2FE00436-2BF9-4C3A-AC76-5AF0C62AFC9E}" sibTransId="{84175315-31E2-4511-B3B1-7EE2F30ECE8A}"/>
    <dgm:cxn modelId="{77BE3BCF-DD52-408D-B603-DCD9E0CE376D}" type="presOf" srcId="{EF5266F6-A1A0-4115-9929-515220D6C8FE}" destId="{E41591CA-E338-48FD-9BB7-B19BFACCCFF4}" srcOrd="0" destOrd="0" presId="urn:microsoft.com/office/officeart/2005/8/layout/default"/>
    <dgm:cxn modelId="{2CDA8ED1-65AE-4CBD-8D5E-B5447F0A9232}" type="presOf" srcId="{F8737870-7731-4486-975F-36F8BB2F7804}" destId="{A9D22552-A285-41CF-B3BE-020301706E38}" srcOrd="0" destOrd="0" presId="urn:microsoft.com/office/officeart/2005/8/layout/default"/>
    <dgm:cxn modelId="{FA1469E3-8FAA-433E-AC90-7C0A42EDAF58}" type="presOf" srcId="{913C1FB2-B00F-4B08-A395-BBEF098BCCBD}" destId="{573E1030-DCE5-42DB-B2F1-9B0E797CB3E9}" srcOrd="0" destOrd="0" presId="urn:microsoft.com/office/officeart/2005/8/layout/default"/>
    <dgm:cxn modelId="{EA24F5ED-FB6A-420F-8E5F-88DE455731DC}" srcId="{5C19EECD-F488-4418-BC7D-923EDE0FE055}" destId="{A7D6B5D8-3922-4EB9-ADAE-377512C9D82E}" srcOrd="3" destOrd="0" parTransId="{F6F89749-0342-40B7-A5A0-B81C730B44F1}" sibTransId="{E71DD4FE-B8F2-4E81-A76E-4AB5DD89EC14}"/>
    <dgm:cxn modelId="{5EBF1CD4-D8CE-45D0-93FB-2AD1F18F4D81}" type="presParOf" srcId="{5AAAB994-04B2-47FF-87B6-CD5F7962B296}" destId="{E488C3FB-0B58-4CB2-AD36-C0BF1F2BF5F4}" srcOrd="0" destOrd="0" presId="urn:microsoft.com/office/officeart/2005/8/layout/default"/>
    <dgm:cxn modelId="{816F9E20-0ECB-42E2-935B-FEC372A6278A}" type="presParOf" srcId="{5AAAB994-04B2-47FF-87B6-CD5F7962B296}" destId="{CE3C5777-BB03-4BDD-ADD7-68D661940040}" srcOrd="1" destOrd="0" presId="urn:microsoft.com/office/officeart/2005/8/layout/default"/>
    <dgm:cxn modelId="{DED3FE40-96E0-4E27-BF43-BCAF61FEECFF}" type="presParOf" srcId="{5AAAB994-04B2-47FF-87B6-CD5F7962B296}" destId="{E41591CA-E338-48FD-9BB7-B19BFACCCFF4}" srcOrd="2" destOrd="0" presId="urn:microsoft.com/office/officeart/2005/8/layout/default"/>
    <dgm:cxn modelId="{7600AABE-508B-4EFA-84B2-9F9E6AB8FF43}" type="presParOf" srcId="{5AAAB994-04B2-47FF-87B6-CD5F7962B296}" destId="{2C9394EA-316B-4D09-8635-729F780EA3BD}" srcOrd="3" destOrd="0" presId="urn:microsoft.com/office/officeart/2005/8/layout/default"/>
    <dgm:cxn modelId="{7DCC70A3-3D0C-4335-A4BE-B1709107BE3E}" type="presParOf" srcId="{5AAAB994-04B2-47FF-87B6-CD5F7962B296}" destId="{573E1030-DCE5-42DB-B2F1-9B0E797CB3E9}" srcOrd="4" destOrd="0" presId="urn:microsoft.com/office/officeart/2005/8/layout/default"/>
    <dgm:cxn modelId="{95C4DBAE-FD5A-409E-A17A-A68D93756258}" type="presParOf" srcId="{5AAAB994-04B2-47FF-87B6-CD5F7962B296}" destId="{64C26D80-509C-4283-B0E6-A5A28C4C5CD7}" srcOrd="5" destOrd="0" presId="urn:microsoft.com/office/officeart/2005/8/layout/default"/>
    <dgm:cxn modelId="{8FE3CC85-5F12-425D-9EEF-0C360913503B}" type="presParOf" srcId="{5AAAB994-04B2-47FF-87B6-CD5F7962B296}" destId="{56349AD9-3012-4824-BA7E-E69F33BEA60F}" srcOrd="6" destOrd="0" presId="urn:microsoft.com/office/officeart/2005/8/layout/default"/>
    <dgm:cxn modelId="{8C27FAC5-BE99-4F2D-8E08-E5CF6DD9ABA5}" type="presParOf" srcId="{5AAAB994-04B2-47FF-87B6-CD5F7962B296}" destId="{D3B3F41E-9C0B-4071-AD40-3C29C69BCC93}" srcOrd="7" destOrd="0" presId="urn:microsoft.com/office/officeart/2005/8/layout/default"/>
    <dgm:cxn modelId="{25C9A706-D9B0-464B-8ECF-0FE3DD54E350}" type="presParOf" srcId="{5AAAB994-04B2-47FF-87B6-CD5F7962B296}" destId="{67BAC7B0-AD66-441C-BE53-A7B39A9CE118}" srcOrd="8" destOrd="0" presId="urn:microsoft.com/office/officeart/2005/8/layout/default"/>
    <dgm:cxn modelId="{8683FAC6-3909-4757-A7A8-844F59167337}" type="presParOf" srcId="{5AAAB994-04B2-47FF-87B6-CD5F7962B296}" destId="{AFF57988-370F-42E3-8AB8-41C18F3FE9EB}" srcOrd="9" destOrd="0" presId="urn:microsoft.com/office/officeart/2005/8/layout/default"/>
    <dgm:cxn modelId="{D9F2425C-BEE4-41D3-8019-E606B7809FA1}" type="presParOf" srcId="{5AAAB994-04B2-47FF-87B6-CD5F7962B296}" destId="{A9D22552-A285-41CF-B3BE-020301706E38}"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18A5E4-DB72-478D-BB4C-A2EC3C87AA9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82F61C60-61FA-4410-A619-0EA5EC43E6C8}">
      <dgm:prSet phldrT="[Text]" custT="1"/>
      <dgm:spPr/>
      <dgm:t>
        <a:bodyPr/>
        <a:lstStyle/>
        <a:p>
          <a:r>
            <a:rPr lang="en-US" sz="1600" baseline="0" dirty="0"/>
            <a:t>Act immediately</a:t>
          </a:r>
        </a:p>
      </dgm:t>
    </dgm:pt>
    <dgm:pt modelId="{06AC437A-217C-4918-8ACF-7C83E4525A0E}" type="parTrans" cxnId="{46BC59AD-5A8A-4143-82FA-5E8D93025BFB}">
      <dgm:prSet/>
      <dgm:spPr/>
      <dgm:t>
        <a:bodyPr/>
        <a:lstStyle/>
        <a:p>
          <a:endParaRPr lang="en-US"/>
        </a:p>
      </dgm:t>
    </dgm:pt>
    <dgm:pt modelId="{9FE724D7-B520-43D1-BFBD-C0582ECBAEFC}" type="sibTrans" cxnId="{46BC59AD-5A8A-4143-82FA-5E8D93025BFB}">
      <dgm:prSet/>
      <dgm:spPr>
        <a:ln w="22225">
          <a:solidFill>
            <a:schemeClr val="accent1"/>
          </a:solidFill>
          <a:tailEnd type="triangle"/>
        </a:ln>
      </dgm:spPr>
      <dgm:t>
        <a:bodyPr/>
        <a:lstStyle/>
        <a:p>
          <a:endParaRPr lang="en-US"/>
        </a:p>
      </dgm:t>
    </dgm:pt>
    <dgm:pt modelId="{88CF1661-B594-4A45-9FBD-D8F60D601DD0}">
      <dgm:prSet phldrT="[Text]" custT="1"/>
      <dgm:spPr/>
      <dgm:t>
        <a:bodyPr/>
        <a:lstStyle/>
        <a:p>
          <a:r>
            <a:rPr lang="en-US" sz="1600" baseline="0" dirty="0"/>
            <a:t>If possible,  check blood glucose, don’t delay</a:t>
          </a:r>
        </a:p>
      </dgm:t>
    </dgm:pt>
    <dgm:pt modelId="{1E928B0B-AED6-49F8-BE89-48DC58489656}" type="parTrans" cxnId="{F3D9CACF-5FD3-4D92-B531-7A49E65A87F1}">
      <dgm:prSet/>
      <dgm:spPr/>
      <dgm:t>
        <a:bodyPr/>
        <a:lstStyle/>
        <a:p>
          <a:endParaRPr lang="en-US"/>
        </a:p>
      </dgm:t>
    </dgm:pt>
    <dgm:pt modelId="{B503BA48-BA08-4CED-BC6C-968F420F8205}" type="sibTrans" cxnId="{F3D9CACF-5FD3-4D92-B531-7A49E65A87F1}">
      <dgm:prSet/>
      <dgm:spPr>
        <a:ln w="22225">
          <a:solidFill>
            <a:schemeClr val="accent1"/>
          </a:solidFill>
          <a:tailEnd type="triangle"/>
        </a:ln>
      </dgm:spPr>
      <dgm:t>
        <a:bodyPr/>
        <a:lstStyle/>
        <a:p>
          <a:endParaRPr lang="en-US"/>
        </a:p>
      </dgm:t>
    </dgm:pt>
    <dgm:pt modelId="{9EF5BF98-3B14-4B22-9C7F-D8AEA0063A2C}">
      <dgm:prSet phldrT="[Text]" custT="1"/>
      <dgm:spPr/>
      <dgm:t>
        <a:bodyPr/>
        <a:lstStyle/>
        <a:p>
          <a:r>
            <a:rPr lang="en-US" sz="1600" baseline="0" dirty="0"/>
            <a:t>If in doubt, always treat</a:t>
          </a:r>
        </a:p>
      </dgm:t>
    </dgm:pt>
    <dgm:pt modelId="{5FC75557-B0BA-4887-A555-BC0FDF51A6F2}" type="parTrans" cxnId="{E6CA70FA-F377-4987-BFBA-73AA912B7147}">
      <dgm:prSet/>
      <dgm:spPr/>
      <dgm:t>
        <a:bodyPr/>
        <a:lstStyle/>
        <a:p>
          <a:endParaRPr lang="en-US"/>
        </a:p>
      </dgm:t>
    </dgm:pt>
    <dgm:pt modelId="{D259CB5F-2148-488A-9E4A-0122EAC36FE6}" type="sibTrans" cxnId="{E6CA70FA-F377-4987-BFBA-73AA912B7147}">
      <dgm:prSet/>
      <dgm:spPr>
        <a:ln w="22225">
          <a:solidFill>
            <a:schemeClr val="accent1"/>
          </a:solidFill>
          <a:tailEnd type="triangle"/>
        </a:ln>
      </dgm:spPr>
      <dgm:t>
        <a:bodyPr/>
        <a:lstStyle/>
        <a:p>
          <a:endParaRPr lang="en-US"/>
        </a:p>
      </dgm:t>
    </dgm:pt>
    <dgm:pt modelId="{84B754CF-F2C7-45DA-80D0-D79AD7A6FB29}">
      <dgm:prSet phldrT="[Text]" custT="1"/>
      <dgm:spPr/>
      <dgm:t>
        <a:bodyPr/>
        <a:lstStyle/>
        <a:p>
          <a:r>
            <a:rPr lang="en-US" sz="1600" baseline="0" dirty="0"/>
            <a:t>Position student safely on side for comfort and protection from injury</a:t>
          </a:r>
        </a:p>
      </dgm:t>
    </dgm:pt>
    <dgm:pt modelId="{C2A66515-2B28-4527-A7FE-486863E56471}" type="parTrans" cxnId="{449FCE7B-CC13-4EB5-A258-59B071C6A024}">
      <dgm:prSet/>
      <dgm:spPr/>
      <dgm:t>
        <a:bodyPr/>
        <a:lstStyle/>
        <a:p>
          <a:endParaRPr lang="en-US"/>
        </a:p>
      </dgm:t>
    </dgm:pt>
    <dgm:pt modelId="{823DDF40-8DB1-4C15-8793-441AFC805B45}" type="sibTrans" cxnId="{449FCE7B-CC13-4EB5-A258-59B071C6A024}">
      <dgm:prSet/>
      <dgm:spPr>
        <a:ln w="22225">
          <a:solidFill>
            <a:schemeClr val="accent1"/>
          </a:solidFill>
          <a:tailEnd type="triangle"/>
        </a:ln>
      </dgm:spPr>
      <dgm:t>
        <a:bodyPr/>
        <a:lstStyle/>
        <a:p>
          <a:endParaRPr lang="en-US"/>
        </a:p>
      </dgm:t>
    </dgm:pt>
    <dgm:pt modelId="{768C9057-9C7D-4348-9800-8C1F5203DA8F}">
      <dgm:prSet phldrT="[Text]" custT="1"/>
      <dgm:spPr/>
      <dgm:t>
        <a:bodyPr/>
        <a:lstStyle/>
        <a:p>
          <a:r>
            <a:rPr lang="en-US" sz="1600" baseline="0" dirty="0"/>
            <a:t>School nurse or trained personnel notified to give glucagon in accordance with DMMP or emergency care plan</a:t>
          </a:r>
        </a:p>
      </dgm:t>
    </dgm:pt>
    <dgm:pt modelId="{66A76E0A-AA03-440C-A9D0-E995885D0AF7}" type="parTrans" cxnId="{5EF79754-704C-4609-92EF-EC3CFC38AB82}">
      <dgm:prSet/>
      <dgm:spPr/>
      <dgm:t>
        <a:bodyPr/>
        <a:lstStyle/>
        <a:p>
          <a:endParaRPr lang="en-US"/>
        </a:p>
      </dgm:t>
    </dgm:pt>
    <dgm:pt modelId="{8815C0BE-CF1F-49A4-915A-598B3041585D}" type="sibTrans" cxnId="{5EF79754-704C-4609-92EF-EC3CFC38AB82}">
      <dgm:prSet/>
      <dgm:spPr>
        <a:ln w="22225">
          <a:solidFill>
            <a:schemeClr val="accent1"/>
          </a:solidFill>
          <a:tailEnd type="triangle"/>
        </a:ln>
      </dgm:spPr>
      <dgm:t>
        <a:bodyPr/>
        <a:lstStyle/>
        <a:p>
          <a:endParaRPr lang="en-US"/>
        </a:p>
      </dgm:t>
    </dgm:pt>
    <dgm:pt modelId="{400E30ED-E212-4F59-9F40-9DF5162CEB30}">
      <dgm:prSet phldrT="[Text]" custT="1"/>
      <dgm:spPr/>
      <dgm:t>
        <a:bodyPr/>
        <a:lstStyle/>
        <a:p>
          <a:r>
            <a:rPr lang="en-US" sz="1600" baseline="0" dirty="0"/>
            <a:t>Call 911, parent/guardian, school nurse as per DMMP or emergency care plan</a:t>
          </a:r>
        </a:p>
      </dgm:t>
    </dgm:pt>
    <dgm:pt modelId="{AF1EC3A7-B628-41C4-BDD0-02BBC779F118}" type="parTrans" cxnId="{C2EBB61A-232C-4CEB-8F31-9982C2FA304D}">
      <dgm:prSet/>
      <dgm:spPr/>
      <dgm:t>
        <a:bodyPr/>
        <a:lstStyle/>
        <a:p>
          <a:endParaRPr lang="en-US"/>
        </a:p>
      </dgm:t>
    </dgm:pt>
    <dgm:pt modelId="{0F1946C3-E0B8-4396-8E93-499FD50B4CD0}" type="sibTrans" cxnId="{C2EBB61A-232C-4CEB-8F31-9982C2FA304D}">
      <dgm:prSet/>
      <dgm:spPr/>
      <dgm:t>
        <a:bodyPr/>
        <a:lstStyle/>
        <a:p>
          <a:endParaRPr lang="en-US"/>
        </a:p>
      </dgm:t>
    </dgm:pt>
    <dgm:pt modelId="{1EBEC7A3-6E93-47FD-A261-5DD6F729E56A}" type="pres">
      <dgm:prSet presAssocID="{5118A5E4-DB72-478D-BB4C-A2EC3C87AA9B}" presName="Name0" presStyleCnt="0">
        <dgm:presLayoutVars>
          <dgm:dir/>
          <dgm:resizeHandles val="exact"/>
        </dgm:presLayoutVars>
      </dgm:prSet>
      <dgm:spPr/>
    </dgm:pt>
    <dgm:pt modelId="{D9323683-7A6F-4C11-A006-8B8374B10700}" type="pres">
      <dgm:prSet presAssocID="{82F61C60-61FA-4410-A619-0EA5EC43E6C8}" presName="node" presStyleLbl="node1" presStyleIdx="0" presStyleCnt="6" custScaleX="199676" custScaleY="171369">
        <dgm:presLayoutVars>
          <dgm:bulletEnabled val="1"/>
        </dgm:presLayoutVars>
      </dgm:prSet>
      <dgm:spPr/>
    </dgm:pt>
    <dgm:pt modelId="{1D9520CE-11B0-49A8-AB42-84DE2DFF1FCD}" type="pres">
      <dgm:prSet presAssocID="{9FE724D7-B520-43D1-BFBD-C0582ECBAEFC}" presName="sibTrans" presStyleLbl="sibTrans1D1" presStyleIdx="0" presStyleCnt="5"/>
      <dgm:spPr/>
    </dgm:pt>
    <dgm:pt modelId="{3F621428-005D-4145-9913-D3B5F010C946}" type="pres">
      <dgm:prSet presAssocID="{9FE724D7-B520-43D1-BFBD-C0582ECBAEFC}" presName="connectorText" presStyleLbl="sibTrans1D1" presStyleIdx="0" presStyleCnt="5"/>
      <dgm:spPr/>
    </dgm:pt>
    <dgm:pt modelId="{C2513770-53B4-48EA-8141-B832FD783F75}" type="pres">
      <dgm:prSet presAssocID="{88CF1661-B594-4A45-9FBD-D8F60D601DD0}" presName="node" presStyleLbl="node1" presStyleIdx="1" presStyleCnt="6" custScaleX="199676" custScaleY="171369">
        <dgm:presLayoutVars>
          <dgm:bulletEnabled val="1"/>
        </dgm:presLayoutVars>
      </dgm:prSet>
      <dgm:spPr/>
    </dgm:pt>
    <dgm:pt modelId="{87AC4EC8-0015-4126-8958-19C8D5085878}" type="pres">
      <dgm:prSet presAssocID="{B503BA48-BA08-4CED-BC6C-968F420F8205}" presName="sibTrans" presStyleLbl="sibTrans1D1" presStyleIdx="1" presStyleCnt="5"/>
      <dgm:spPr/>
    </dgm:pt>
    <dgm:pt modelId="{E231A808-AE55-4316-90E5-670FD6702A22}" type="pres">
      <dgm:prSet presAssocID="{B503BA48-BA08-4CED-BC6C-968F420F8205}" presName="connectorText" presStyleLbl="sibTrans1D1" presStyleIdx="1" presStyleCnt="5"/>
      <dgm:spPr/>
    </dgm:pt>
    <dgm:pt modelId="{5008BDE6-926A-4546-82DF-EEFFF6206B89}" type="pres">
      <dgm:prSet presAssocID="{9EF5BF98-3B14-4B22-9C7F-D8AEA0063A2C}" presName="node" presStyleLbl="node1" presStyleIdx="2" presStyleCnt="6" custScaleX="199676" custScaleY="171369">
        <dgm:presLayoutVars>
          <dgm:bulletEnabled val="1"/>
        </dgm:presLayoutVars>
      </dgm:prSet>
      <dgm:spPr/>
    </dgm:pt>
    <dgm:pt modelId="{B2C847CD-E37A-4D94-A505-F7F86F434080}" type="pres">
      <dgm:prSet presAssocID="{D259CB5F-2148-488A-9E4A-0122EAC36FE6}" presName="sibTrans" presStyleLbl="sibTrans1D1" presStyleIdx="2" presStyleCnt="5"/>
      <dgm:spPr/>
    </dgm:pt>
    <dgm:pt modelId="{73265D93-BE1F-427D-B40F-6E9CA0634AEE}" type="pres">
      <dgm:prSet presAssocID="{D259CB5F-2148-488A-9E4A-0122EAC36FE6}" presName="connectorText" presStyleLbl="sibTrans1D1" presStyleIdx="2" presStyleCnt="5"/>
      <dgm:spPr/>
    </dgm:pt>
    <dgm:pt modelId="{F62A3136-75E5-4329-BF27-A0BB777D35A3}" type="pres">
      <dgm:prSet presAssocID="{84B754CF-F2C7-45DA-80D0-D79AD7A6FB29}" presName="node" presStyleLbl="node1" presStyleIdx="3" presStyleCnt="6" custScaleX="199676" custScaleY="171369">
        <dgm:presLayoutVars>
          <dgm:bulletEnabled val="1"/>
        </dgm:presLayoutVars>
      </dgm:prSet>
      <dgm:spPr/>
    </dgm:pt>
    <dgm:pt modelId="{C14067D2-A04C-4642-9E5C-68003357BB22}" type="pres">
      <dgm:prSet presAssocID="{823DDF40-8DB1-4C15-8793-441AFC805B45}" presName="sibTrans" presStyleLbl="sibTrans1D1" presStyleIdx="3" presStyleCnt="5"/>
      <dgm:spPr/>
    </dgm:pt>
    <dgm:pt modelId="{A7F4FB89-529A-45A1-946D-F973F08E9E17}" type="pres">
      <dgm:prSet presAssocID="{823DDF40-8DB1-4C15-8793-441AFC805B45}" presName="connectorText" presStyleLbl="sibTrans1D1" presStyleIdx="3" presStyleCnt="5"/>
      <dgm:spPr/>
    </dgm:pt>
    <dgm:pt modelId="{F2D3016B-797C-44CB-B9B9-69B4D45C53F2}" type="pres">
      <dgm:prSet presAssocID="{768C9057-9C7D-4348-9800-8C1F5203DA8F}" presName="node" presStyleLbl="node1" presStyleIdx="4" presStyleCnt="6" custScaleX="199676" custScaleY="171369">
        <dgm:presLayoutVars>
          <dgm:bulletEnabled val="1"/>
        </dgm:presLayoutVars>
      </dgm:prSet>
      <dgm:spPr/>
    </dgm:pt>
    <dgm:pt modelId="{D9F1879D-8881-494D-B572-22C0B7B46501}" type="pres">
      <dgm:prSet presAssocID="{8815C0BE-CF1F-49A4-915A-598B3041585D}" presName="sibTrans" presStyleLbl="sibTrans1D1" presStyleIdx="4" presStyleCnt="5"/>
      <dgm:spPr/>
    </dgm:pt>
    <dgm:pt modelId="{14C8513D-7CE4-4D3F-83AD-AFB9F52DCC8C}" type="pres">
      <dgm:prSet presAssocID="{8815C0BE-CF1F-49A4-915A-598B3041585D}" presName="connectorText" presStyleLbl="sibTrans1D1" presStyleIdx="4" presStyleCnt="5"/>
      <dgm:spPr/>
    </dgm:pt>
    <dgm:pt modelId="{5FB125B6-DF10-4B87-90D0-120B2D91684D}" type="pres">
      <dgm:prSet presAssocID="{400E30ED-E212-4F59-9F40-9DF5162CEB30}" presName="node" presStyleLbl="node1" presStyleIdx="5" presStyleCnt="6" custScaleX="199676" custScaleY="171369">
        <dgm:presLayoutVars>
          <dgm:bulletEnabled val="1"/>
        </dgm:presLayoutVars>
      </dgm:prSet>
      <dgm:spPr/>
    </dgm:pt>
  </dgm:ptLst>
  <dgm:cxnLst>
    <dgm:cxn modelId="{C2EBB61A-232C-4CEB-8F31-9982C2FA304D}" srcId="{5118A5E4-DB72-478D-BB4C-A2EC3C87AA9B}" destId="{400E30ED-E212-4F59-9F40-9DF5162CEB30}" srcOrd="5" destOrd="0" parTransId="{AF1EC3A7-B628-41C4-BDD0-02BBC779F118}" sibTransId="{0F1946C3-E0B8-4396-8E93-499FD50B4CD0}"/>
    <dgm:cxn modelId="{100DA329-B808-41E7-9A32-9A8E40DE768D}" type="presOf" srcId="{84B754CF-F2C7-45DA-80D0-D79AD7A6FB29}" destId="{F62A3136-75E5-4329-BF27-A0BB777D35A3}" srcOrd="0" destOrd="0" presId="urn:microsoft.com/office/officeart/2005/8/layout/bProcess3"/>
    <dgm:cxn modelId="{E783033D-2819-45B3-B885-5BE00F00B328}" type="presOf" srcId="{82F61C60-61FA-4410-A619-0EA5EC43E6C8}" destId="{D9323683-7A6F-4C11-A006-8B8374B10700}" srcOrd="0" destOrd="0" presId="urn:microsoft.com/office/officeart/2005/8/layout/bProcess3"/>
    <dgm:cxn modelId="{D5DAE15D-6814-43FD-A88E-BA68024703F5}" type="presOf" srcId="{8815C0BE-CF1F-49A4-915A-598B3041585D}" destId="{D9F1879D-8881-494D-B572-22C0B7B46501}" srcOrd="0" destOrd="0" presId="urn:microsoft.com/office/officeart/2005/8/layout/bProcess3"/>
    <dgm:cxn modelId="{5A601F6D-E2F5-4324-87D2-8CA2660C255D}" type="presOf" srcId="{768C9057-9C7D-4348-9800-8C1F5203DA8F}" destId="{F2D3016B-797C-44CB-B9B9-69B4D45C53F2}" srcOrd="0" destOrd="0" presId="urn:microsoft.com/office/officeart/2005/8/layout/bProcess3"/>
    <dgm:cxn modelId="{F27AAC70-5386-4E7C-B35D-1913464FBB29}" type="presOf" srcId="{823DDF40-8DB1-4C15-8793-441AFC805B45}" destId="{A7F4FB89-529A-45A1-946D-F973F08E9E17}" srcOrd="1" destOrd="0" presId="urn:microsoft.com/office/officeart/2005/8/layout/bProcess3"/>
    <dgm:cxn modelId="{84AE5152-7F7C-4785-80F6-D6D97D5B5A71}" type="presOf" srcId="{9EF5BF98-3B14-4B22-9C7F-D8AEA0063A2C}" destId="{5008BDE6-926A-4546-82DF-EEFFF6206B89}" srcOrd="0" destOrd="0" presId="urn:microsoft.com/office/officeart/2005/8/layout/bProcess3"/>
    <dgm:cxn modelId="{5EF79754-704C-4609-92EF-EC3CFC38AB82}" srcId="{5118A5E4-DB72-478D-BB4C-A2EC3C87AA9B}" destId="{768C9057-9C7D-4348-9800-8C1F5203DA8F}" srcOrd="4" destOrd="0" parTransId="{66A76E0A-AA03-440C-A9D0-E995885D0AF7}" sibTransId="{8815C0BE-CF1F-49A4-915A-598B3041585D}"/>
    <dgm:cxn modelId="{21819F74-65E1-43BE-90D6-35F6FB199F32}" type="presOf" srcId="{9FE724D7-B520-43D1-BFBD-C0582ECBAEFC}" destId="{3F621428-005D-4145-9913-D3B5F010C946}" srcOrd="1" destOrd="0" presId="urn:microsoft.com/office/officeart/2005/8/layout/bProcess3"/>
    <dgm:cxn modelId="{6E254455-BFAC-44A9-85F0-8830EB13E0AF}" type="presOf" srcId="{D259CB5F-2148-488A-9E4A-0122EAC36FE6}" destId="{73265D93-BE1F-427D-B40F-6E9CA0634AEE}" srcOrd="1" destOrd="0" presId="urn:microsoft.com/office/officeart/2005/8/layout/bProcess3"/>
    <dgm:cxn modelId="{17496158-1297-4AFE-B83C-173B5CC195FC}" type="presOf" srcId="{D259CB5F-2148-488A-9E4A-0122EAC36FE6}" destId="{B2C847CD-E37A-4D94-A505-F7F86F434080}" srcOrd="0" destOrd="0" presId="urn:microsoft.com/office/officeart/2005/8/layout/bProcess3"/>
    <dgm:cxn modelId="{449FCE7B-CC13-4EB5-A258-59B071C6A024}" srcId="{5118A5E4-DB72-478D-BB4C-A2EC3C87AA9B}" destId="{84B754CF-F2C7-45DA-80D0-D79AD7A6FB29}" srcOrd="3" destOrd="0" parTransId="{C2A66515-2B28-4527-A7FE-486863E56471}" sibTransId="{823DDF40-8DB1-4C15-8793-441AFC805B45}"/>
    <dgm:cxn modelId="{91C61E8E-D84B-418A-B816-77AF1A981FC1}" type="presOf" srcId="{9FE724D7-B520-43D1-BFBD-C0582ECBAEFC}" destId="{1D9520CE-11B0-49A8-AB42-84DE2DFF1FCD}" srcOrd="0" destOrd="0" presId="urn:microsoft.com/office/officeart/2005/8/layout/bProcess3"/>
    <dgm:cxn modelId="{A485F99C-EAF5-46C8-BBEC-BBA9A454519F}" type="presOf" srcId="{B503BA48-BA08-4CED-BC6C-968F420F8205}" destId="{87AC4EC8-0015-4126-8958-19C8D5085878}" srcOrd="0" destOrd="0" presId="urn:microsoft.com/office/officeart/2005/8/layout/bProcess3"/>
    <dgm:cxn modelId="{DE396FA3-97DF-437C-A10D-A3D6B02C06CF}" type="presOf" srcId="{88CF1661-B594-4A45-9FBD-D8F60D601DD0}" destId="{C2513770-53B4-48EA-8141-B832FD783F75}" srcOrd="0" destOrd="0" presId="urn:microsoft.com/office/officeart/2005/8/layout/bProcess3"/>
    <dgm:cxn modelId="{46BC59AD-5A8A-4143-82FA-5E8D93025BFB}" srcId="{5118A5E4-DB72-478D-BB4C-A2EC3C87AA9B}" destId="{82F61C60-61FA-4410-A619-0EA5EC43E6C8}" srcOrd="0" destOrd="0" parTransId="{06AC437A-217C-4918-8ACF-7C83E4525A0E}" sibTransId="{9FE724D7-B520-43D1-BFBD-C0582ECBAEFC}"/>
    <dgm:cxn modelId="{8A303FB5-90EC-46B7-AC58-43C930302F4A}" type="presOf" srcId="{B503BA48-BA08-4CED-BC6C-968F420F8205}" destId="{E231A808-AE55-4316-90E5-670FD6702A22}" srcOrd="1" destOrd="0" presId="urn:microsoft.com/office/officeart/2005/8/layout/bProcess3"/>
    <dgm:cxn modelId="{072F37BB-BD88-4A08-83CC-ABB135DB8FD1}" type="presOf" srcId="{400E30ED-E212-4F59-9F40-9DF5162CEB30}" destId="{5FB125B6-DF10-4B87-90D0-120B2D91684D}" srcOrd="0" destOrd="0" presId="urn:microsoft.com/office/officeart/2005/8/layout/bProcess3"/>
    <dgm:cxn modelId="{DD4A84BD-45E4-45F5-876C-25E3CF7358A9}" type="presOf" srcId="{8815C0BE-CF1F-49A4-915A-598B3041585D}" destId="{14C8513D-7CE4-4D3F-83AD-AFB9F52DCC8C}" srcOrd="1" destOrd="0" presId="urn:microsoft.com/office/officeart/2005/8/layout/bProcess3"/>
    <dgm:cxn modelId="{F3D9CACF-5FD3-4D92-B531-7A49E65A87F1}" srcId="{5118A5E4-DB72-478D-BB4C-A2EC3C87AA9B}" destId="{88CF1661-B594-4A45-9FBD-D8F60D601DD0}" srcOrd="1" destOrd="0" parTransId="{1E928B0B-AED6-49F8-BE89-48DC58489656}" sibTransId="{B503BA48-BA08-4CED-BC6C-968F420F8205}"/>
    <dgm:cxn modelId="{4F77ABF9-34AC-4773-AD29-F8C8960EA8E6}" type="presOf" srcId="{5118A5E4-DB72-478D-BB4C-A2EC3C87AA9B}" destId="{1EBEC7A3-6E93-47FD-A261-5DD6F729E56A}" srcOrd="0" destOrd="0" presId="urn:microsoft.com/office/officeart/2005/8/layout/bProcess3"/>
    <dgm:cxn modelId="{E6CA70FA-F377-4987-BFBA-73AA912B7147}" srcId="{5118A5E4-DB72-478D-BB4C-A2EC3C87AA9B}" destId="{9EF5BF98-3B14-4B22-9C7F-D8AEA0063A2C}" srcOrd="2" destOrd="0" parTransId="{5FC75557-B0BA-4887-A555-BC0FDF51A6F2}" sibTransId="{D259CB5F-2148-488A-9E4A-0122EAC36FE6}"/>
    <dgm:cxn modelId="{72EF69FE-75EB-4337-A81D-60B159FEFBBF}" type="presOf" srcId="{823DDF40-8DB1-4C15-8793-441AFC805B45}" destId="{C14067D2-A04C-4642-9E5C-68003357BB22}" srcOrd="0" destOrd="0" presId="urn:microsoft.com/office/officeart/2005/8/layout/bProcess3"/>
    <dgm:cxn modelId="{3D38620F-07B9-48C7-9B1D-A6F7A4C1F176}" type="presParOf" srcId="{1EBEC7A3-6E93-47FD-A261-5DD6F729E56A}" destId="{D9323683-7A6F-4C11-A006-8B8374B10700}" srcOrd="0" destOrd="0" presId="urn:microsoft.com/office/officeart/2005/8/layout/bProcess3"/>
    <dgm:cxn modelId="{0A7A8B22-C759-4820-82D2-CC21B2603366}" type="presParOf" srcId="{1EBEC7A3-6E93-47FD-A261-5DD6F729E56A}" destId="{1D9520CE-11B0-49A8-AB42-84DE2DFF1FCD}" srcOrd="1" destOrd="0" presId="urn:microsoft.com/office/officeart/2005/8/layout/bProcess3"/>
    <dgm:cxn modelId="{53184753-8CFB-4F3C-B59F-EC56FB3996EE}" type="presParOf" srcId="{1D9520CE-11B0-49A8-AB42-84DE2DFF1FCD}" destId="{3F621428-005D-4145-9913-D3B5F010C946}" srcOrd="0" destOrd="0" presId="urn:microsoft.com/office/officeart/2005/8/layout/bProcess3"/>
    <dgm:cxn modelId="{7882854F-9E92-4500-B73F-F2B1D7697888}" type="presParOf" srcId="{1EBEC7A3-6E93-47FD-A261-5DD6F729E56A}" destId="{C2513770-53B4-48EA-8141-B832FD783F75}" srcOrd="2" destOrd="0" presId="urn:microsoft.com/office/officeart/2005/8/layout/bProcess3"/>
    <dgm:cxn modelId="{4361EF18-5749-4133-980B-90EAE7D29405}" type="presParOf" srcId="{1EBEC7A3-6E93-47FD-A261-5DD6F729E56A}" destId="{87AC4EC8-0015-4126-8958-19C8D5085878}" srcOrd="3" destOrd="0" presId="urn:microsoft.com/office/officeart/2005/8/layout/bProcess3"/>
    <dgm:cxn modelId="{3A9B351E-B665-4239-A824-089868151581}" type="presParOf" srcId="{87AC4EC8-0015-4126-8958-19C8D5085878}" destId="{E231A808-AE55-4316-90E5-670FD6702A22}" srcOrd="0" destOrd="0" presId="urn:microsoft.com/office/officeart/2005/8/layout/bProcess3"/>
    <dgm:cxn modelId="{EE490D6C-9E71-41EA-9832-0F9CA1B175CD}" type="presParOf" srcId="{1EBEC7A3-6E93-47FD-A261-5DD6F729E56A}" destId="{5008BDE6-926A-4546-82DF-EEFFF6206B89}" srcOrd="4" destOrd="0" presId="urn:microsoft.com/office/officeart/2005/8/layout/bProcess3"/>
    <dgm:cxn modelId="{D3ED391E-9D78-4807-AD51-915D69349629}" type="presParOf" srcId="{1EBEC7A3-6E93-47FD-A261-5DD6F729E56A}" destId="{B2C847CD-E37A-4D94-A505-F7F86F434080}" srcOrd="5" destOrd="0" presId="urn:microsoft.com/office/officeart/2005/8/layout/bProcess3"/>
    <dgm:cxn modelId="{46AA537A-22CE-4345-A861-F3A21898EF95}" type="presParOf" srcId="{B2C847CD-E37A-4D94-A505-F7F86F434080}" destId="{73265D93-BE1F-427D-B40F-6E9CA0634AEE}" srcOrd="0" destOrd="0" presId="urn:microsoft.com/office/officeart/2005/8/layout/bProcess3"/>
    <dgm:cxn modelId="{5324D9EA-7F91-40E1-AE87-66F1D0699691}" type="presParOf" srcId="{1EBEC7A3-6E93-47FD-A261-5DD6F729E56A}" destId="{F62A3136-75E5-4329-BF27-A0BB777D35A3}" srcOrd="6" destOrd="0" presId="urn:microsoft.com/office/officeart/2005/8/layout/bProcess3"/>
    <dgm:cxn modelId="{99982887-C659-4821-B408-5E2B4E283B04}" type="presParOf" srcId="{1EBEC7A3-6E93-47FD-A261-5DD6F729E56A}" destId="{C14067D2-A04C-4642-9E5C-68003357BB22}" srcOrd="7" destOrd="0" presId="urn:microsoft.com/office/officeart/2005/8/layout/bProcess3"/>
    <dgm:cxn modelId="{9AFECACF-2BC9-4C8E-B52F-3FCB6990D0C1}" type="presParOf" srcId="{C14067D2-A04C-4642-9E5C-68003357BB22}" destId="{A7F4FB89-529A-45A1-946D-F973F08E9E17}" srcOrd="0" destOrd="0" presId="urn:microsoft.com/office/officeart/2005/8/layout/bProcess3"/>
    <dgm:cxn modelId="{D778B490-720D-4E2E-ACEA-63CF63DB51B0}" type="presParOf" srcId="{1EBEC7A3-6E93-47FD-A261-5DD6F729E56A}" destId="{F2D3016B-797C-44CB-B9B9-69B4D45C53F2}" srcOrd="8" destOrd="0" presId="urn:microsoft.com/office/officeart/2005/8/layout/bProcess3"/>
    <dgm:cxn modelId="{506A7BF2-5805-4C88-B9CB-BDFFBD1FAA94}" type="presParOf" srcId="{1EBEC7A3-6E93-47FD-A261-5DD6F729E56A}" destId="{D9F1879D-8881-494D-B572-22C0B7B46501}" srcOrd="9" destOrd="0" presId="urn:microsoft.com/office/officeart/2005/8/layout/bProcess3"/>
    <dgm:cxn modelId="{3543297A-473A-4C92-BFDC-D3C35A63A1D4}" type="presParOf" srcId="{D9F1879D-8881-494D-B572-22C0B7B46501}" destId="{14C8513D-7CE4-4D3F-83AD-AFB9F52DCC8C}" srcOrd="0" destOrd="0" presId="urn:microsoft.com/office/officeart/2005/8/layout/bProcess3"/>
    <dgm:cxn modelId="{6857644D-202B-4D1E-97D8-E77573D98FD9}" type="presParOf" srcId="{1EBEC7A3-6E93-47FD-A261-5DD6F729E56A}" destId="{5FB125B6-DF10-4B87-90D0-120B2D91684D}"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8C3FB-0B58-4CB2-AD36-C0BF1F2BF5F4}">
      <dsp:nvSpPr>
        <dsp:cNvPr id="0" name=""/>
        <dsp:cNvSpPr/>
      </dsp:nvSpPr>
      <dsp:spPr>
        <a:xfrm>
          <a:off x="0" y="419888"/>
          <a:ext cx="2896014" cy="1737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Naturally occurring hormone made in the pancreas</a:t>
          </a:r>
        </a:p>
      </dsp:txBody>
      <dsp:txXfrm>
        <a:off x="0" y="419888"/>
        <a:ext cx="2896014" cy="1737608"/>
      </dsp:txXfrm>
    </dsp:sp>
    <dsp:sp modelId="{E41591CA-E338-48FD-9BB7-B19BFACCCFF4}">
      <dsp:nvSpPr>
        <dsp:cNvPr id="0" name=""/>
        <dsp:cNvSpPr/>
      </dsp:nvSpPr>
      <dsp:spPr>
        <a:xfrm>
          <a:off x="3185615" y="419888"/>
          <a:ext cx="2896014" cy="1737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Lifesaving, hormone that raises blood glucose (blood sugar) level by stimulating the liver to release stored glucose</a:t>
          </a:r>
        </a:p>
      </dsp:txBody>
      <dsp:txXfrm>
        <a:off x="3185615" y="419888"/>
        <a:ext cx="2896014" cy="1737608"/>
      </dsp:txXfrm>
    </dsp:sp>
    <dsp:sp modelId="{573E1030-DCE5-42DB-B2F1-9B0E797CB3E9}">
      <dsp:nvSpPr>
        <dsp:cNvPr id="0" name=""/>
        <dsp:cNvSpPr/>
      </dsp:nvSpPr>
      <dsp:spPr>
        <a:xfrm>
          <a:off x="6371231" y="419888"/>
          <a:ext cx="2896014" cy="1737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Glucagon as injectable                (ready-to-use or requires reconstitution)</a:t>
          </a:r>
        </a:p>
      </dsp:txBody>
      <dsp:txXfrm>
        <a:off x="6371231" y="419888"/>
        <a:ext cx="2896014" cy="1737608"/>
      </dsp:txXfrm>
    </dsp:sp>
    <dsp:sp modelId="{56349AD9-3012-4824-BA7E-E69F33BEA60F}">
      <dsp:nvSpPr>
        <dsp:cNvPr id="0" name=""/>
        <dsp:cNvSpPr/>
      </dsp:nvSpPr>
      <dsp:spPr>
        <a:xfrm>
          <a:off x="0" y="2447098"/>
          <a:ext cx="2896014" cy="1737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Glucagon as nasal powder</a:t>
          </a:r>
        </a:p>
      </dsp:txBody>
      <dsp:txXfrm>
        <a:off x="0" y="2447098"/>
        <a:ext cx="2896014" cy="1737608"/>
      </dsp:txXfrm>
    </dsp:sp>
    <dsp:sp modelId="{67BAC7B0-AD66-441C-BE53-A7B39A9CE118}">
      <dsp:nvSpPr>
        <dsp:cNvPr id="0" name=""/>
        <dsp:cNvSpPr/>
      </dsp:nvSpPr>
      <dsp:spPr>
        <a:xfrm>
          <a:off x="3185615" y="2447098"/>
          <a:ext cx="2896014" cy="1737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Treatment for severe hypoglycemia</a:t>
          </a:r>
        </a:p>
      </dsp:txBody>
      <dsp:txXfrm>
        <a:off x="3185615" y="2447098"/>
        <a:ext cx="2896014" cy="1737608"/>
      </dsp:txXfrm>
    </dsp:sp>
    <dsp:sp modelId="{A9D22552-A285-41CF-B3BE-020301706E38}">
      <dsp:nvSpPr>
        <dsp:cNvPr id="0" name=""/>
        <dsp:cNvSpPr/>
      </dsp:nvSpPr>
      <dsp:spPr>
        <a:xfrm>
          <a:off x="6371231" y="2447098"/>
          <a:ext cx="2896014" cy="1737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0" i="0" kern="1200" dirty="0">
              <a:latin typeface="Arial" panose="020B0604020202020204" pitchFamily="34" charset="0"/>
              <a:cs typeface="Arial" panose="020B0604020202020204" pitchFamily="34" charset="0"/>
            </a:rPr>
            <a:t>Lifesaving, cannot harm a student—cannot overdose</a:t>
          </a:r>
        </a:p>
      </dsp:txBody>
      <dsp:txXfrm>
        <a:off x="6371231" y="2447098"/>
        <a:ext cx="2896014" cy="1737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520CE-11B0-49A8-AB42-84DE2DFF1FCD}">
      <dsp:nvSpPr>
        <dsp:cNvPr id="0" name=""/>
        <dsp:cNvSpPr/>
      </dsp:nvSpPr>
      <dsp:spPr>
        <a:xfrm>
          <a:off x="3193761" y="981089"/>
          <a:ext cx="336895" cy="91440"/>
        </a:xfrm>
        <a:custGeom>
          <a:avLst/>
          <a:gdLst/>
          <a:ahLst/>
          <a:cxnLst/>
          <a:rect l="0" t="0" r="0" b="0"/>
          <a:pathLst>
            <a:path>
              <a:moveTo>
                <a:pt x="0" y="45720"/>
              </a:moveTo>
              <a:lnTo>
                <a:pt x="336895" y="45720"/>
              </a:lnTo>
            </a:path>
          </a:pathLst>
        </a:custGeom>
        <a:noFill/>
        <a:ln w="22225" cap="flat" cmpd="sng" algn="ctr">
          <a:solidFill>
            <a:schemeClr val="accent1"/>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3021" y="1024970"/>
        <a:ext cx="18374" cy="3678"/>
      </dsp:txXfrm>
    </dsp:sp>
    <dsp:sp modelId="{D9323683-7A6F-4C11-A006-8B8374B10700}">
      <dsp:nvSpPr>
        <dsp:cNvPr id="0" name=""/>
        <dsp:cNvSpPr/>
      </dsp:nvSpPr>
      <dsp:spPr>
        <a:xfrm>
          <a:off x="5128" y="205366"/>
          <a:ext cx="3190433" cy="164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baseline="0" dirty="0"/>
            <a:t>Act immediately</a:t>
          </a:r>
        </a:p>
      </dsp:txBody>
      <dsp:txXfrm>
        <a:off x="5128" y="205366"/>
        <a:ext cx="3190433" cy="1642885"/>
      </dsp:txXfrm>
    </dsp:sp>
    <dsp:sp modelId="{87AC4EC8-0015-4126-8958-19C8D5085878}">
      <dsp:nvSpPr>
        <dsp:cNvPr id="0" name=""/>
        <dsp:cNvSpPr/>
      </dsp:nvSpPr>
      <dsp:spPr>
        <a:xfrm>
          <a:off x="6751690" y="981089"/>
          <a:ext cx="336895" cy="91440"/>
        </a:xfrm>
        <a:custGeom>
          <a:avLst/>
          <a:gdLst/>
          <a:ahLst/>
          <a:cxnLst/>
          <a:rect l="0" t="0" r="0" b="0"/>
          <a:pathLst>
            <a:path>
              <a:moveTo>
                <a:pt x="0" y="45720"/>
              </a:moveTo>
              <a:lnTo>
                <a:pt x="336895" y="45720"/>
              </a:lnTo>
            </a:path>
          </a:pathLst>
        </a:custGeom>
        <a:noFill/>
        <a:ln w="22225" cap="flat" cmpd="sng" algn="ctr">
          <a:solidFill>
            <a:schemeClr val="accent1"/>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10950" y="1024970"/>
        <a:ext cx="18374" cy="3678"/>
      </dsp:txXfrm>
    </dsp:sp>
    <dsp:sp modelId="{C2513770-53B4-48EA-8141-B832FD783F75}">
      <dsp:nvSpPr>
        <dsp:cNvPr id="0" name=""/>
        <dsp:cNvSpPr/>
      </dsp:nvSpPr>
      <dsp:spPr>
        <a:xfrm>
          <a:off x="3563056" y="205366"/>
          <a:ext cx="3190433" cy="164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baseline="0" dirty="0"/>
            <a:t>If possible,  check blood glucose, don’t delay</a:t>
          </a:r>
        </a:p>
      </dsp:txBody>
      <dsp:txXfrm>
        <a:off x="3563056" y="205366"/>
        <a:ext cx="3190433" cy="1642885"/>
      </dsp:txXfrm>
    </dsp:sp>
    <dsp:sp modelId="{B2C847CD-E37A-4D94-A505-F7F86F434080}">
      <dsp:nvSpPr>
        <dsp:cNvPr id="0" name=""/>
        <dsp:cNvSpPr/>
      </dsp:nvSpPr>
      <dsp:spPr>
        <a:xfrm>
          <a:off x="1600344" y="1846452"/>
          <a:ext cx="7115857" cy="336895"/>
        </a:xfrm>
        <a:custGeom>
          <a:avLst/>
          <a:gdLst/>
          <a:ahLst/>
          <a:cxnLst/>
          <a:rect l="0" t="0" r="0" b="0"/>
          <a:pathLst>
            <a:path>
              <a:moveTo>
                <a:pt x="7115857" y="0"/>
              </a:moveTo>
              <a:lnTo>
                <a:pt x="7115857" y="185547"/>
              </a:lnTo>
              <a:lnTo>
                <a:pt x="0" y="185547"/>
              </a:lnTo>
              <a:lnTo>
                <a:pt x="0" y="336895"/>
              </a:lnTo>
            </a:path>
          </a:pathLst>
        </a:custGeom>
        <a:noFill/>
        <a:ln w="22225" cap="flat" cmpd="sng" algn="ctr">
          <a:solidFill>
            <a:schemeClr val="accent1"/>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80139" y="2013060"/>
        <a:ext cx="356267" cy="3678"/>
      </dsp:txXfrm>
    </dsp:sp>
    <dsp:sp modelId="{5008BDE6-926A-4546-82DF-EEFFF6206B89}">
      <dsp:nvSpPr>
        <dsp:cNvPr id="0" name=""/>
        <dsp:cNvSpPr/>
      </dsp:nvSpPr>
      <dsp:spPr>
        <a:xfrm>
          <a:off x="7120985" y="205366"/>
          <a:ext cx="3190433" cy="164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baseline="0" dirty="0"/>
            <a:t>If in doubt, always treat</a:t>
          </a:r>
        </a:p>
      </dsp:txBody>
      <dsp:txXfrm>
        <a:off x="7120985" y="205366"/>
        <a:ext cx="3190433" cy="1642885"/>
      </dsp:txXfrm>
    </dsp:sp>
    <dsp:sp modelId="{C14067D2-A04C-4642-9E5C-68003357BB22}">
      <dsp:nvSpPr>
        <dsp:cNvPr id="0" name=""/>
        <dsp:cNvSpPr/>
      </dsp:nvSpPr>
      <dsp:spPr>
        <a:xfrm>
          <a:off x="3193761" y="2991470"/>
          <a:ext cx="336895" cy="91440"/>
        </a:xfrm>
        <a:custGeom>
          <a:avLst/>
          <a:gdLst/>
          <a:ahLst/>
          <a:cxnLst/>
          <a:rect l="0" t="0" r="0" b="0"/>
          <a:pathLst>
            <a:path>
              <a:moveTo>
                <a:pt x="0" y="45720"/>
              </a:moveTo>
              <a:lnTo>
                <a:pt x="336895" y="45720"/>
              </a:lnTo>
            </a:path>
          </a:pathLst>
        </a:custGeom>
        <a:noFill/>
        <a:ln w="22225" cap="flat" cmpd="sng" algn="ctr">
          <a:solidFill>
            <a:schemeClr val="accent1"/>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53021" y="3035351"/>
        <a:ext cx="18374" cy="3678"/>
      </dsp:txXfrm>
    </dsp:sp>
    <dsp:sp modelId="{F62A3136-75E5-4329-BF27-A0BB777D35A3}">
      <dsp:nvSpPr>
        <dsp:cNvPr id="0" name=""/>
        <dsp:cNvSpPr/>
      </dsp:nvSpPr>
      <dsp:spPr>
        <a:xfrm>
          <a:off x="5128" y="2215747"/>
          <a:ext cx="3190433" cy="164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baseline="0" dirty="0"/>
            <a:t>Position student safely on side for comfort and protection from injury</a:t>
          </a:r>
        </a:p>
      </dsp:txBody>
      <dsp:txXfrm>
        <a:off x="5128" y="2215747"/>
        <a:ext cx="3190433" cy="1642885"/>
      </dsp:txXfrm>
    </dsp:sp>
    <dsp:sp modelId="{D9F1879D-8881-494D-B572-22C0B7B46501}">
      <dsp:nvSpPr>
        <dsp:cNvPr id="0" name=""/>
        <dsp:cNvSpPr/>
      </dsp:nvSpPr>
      <dsp:spPr>
        <a:xfrm>
          <a:off x="6751690" y="2991470"/>
          <a:ext cx="336895" cy="91440"/>
        </a:xfrm>
        <a:custGeom>
          <a:avLst/>
          <a:gdLst/>
          <a:ahLst/>
          <a:cxnLst/>
          <a:rect l="0" t="0" r="0" b="0"/>
          <a:pathLst>
            <a:path>
              <a:moveTo>
                <a:pt x="0" y="45720"/>
              </a:moveTo>
              <a:lnTo>
                <a:pt x="336895" y="45720"/>
              </a:lnTo>
            </a:path>
          </a:pathLst>
        </a:custGeom>
        <a:noFill/>
        <a:ln w="22225" cap="flat" cmpd="sng" algn="ctr">
          <a:solidFill>
            <a:schemeClr val="accent1"/>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10950" y="3035351"/>
        <a:ext cx="18374" cy="3678"/>
      </dsp:txXfrm>
    </dsp:sp>
    <dsp:sp modelId="{F2D3016B-797C-44CB-B9B9-69B4D45C53F2}">
      <dsp:nvSpPr>
        <dsp:cNvPr id="0" name=""/>
        <dsp:cNvSpPr/>
      </dsp:nvSpPr>
      <dsp:spPr>
        <a:xfrm>
          <a:off x="3563056" y="2215747"/>
          <a:ext cx="3190433" cy="164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baseline="0" dirty="0"/>
            <a:t>School nurse or trained personnel notified to give glucagon in accordance with DMMP or emergency care plan</a:t>
          </a:r>
        </a:p>
      </dsp:txBody>
      <dsp:txXfrm>
        <a:off x="3563056" y="2215747"/>
        <a:ext cx="3190433" cy="1642885"/>
      </dsp:txXfrm>
    </dsp:sp>
    <dsp:sp modelId="{5FB125B6-DF10-4B87-90D0-120B2D91684D}">
      <dsp:nvSpPr>
        <dsp:cNvPr id="0" name=""/>
        <dsp:cNvSpPr/>
      </dsp:nvSpPr>
      <dsp:spPr>
        <a:xfrm>
          <a:off x="7120985" y="2215747"/>
          <a:ext cx="3190433" cy="1642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baseline="0" dirty="0"/>
            <a:t>Call 911, parent/guardian, school nurse as per DMMP or emergency care plan</a:t>
          </a:r>
        </a:p>
      </dsp:txBody>
      <dsp:txXfrm>
        <a:off x="7120985" y="2215747"/>
        <a:ext cx="3190433" cy="16428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1" dirty="0">
                <a:latin typeface="Arial" panose="020B0604020202020204" pitchFamily="34" charset="0"/>
                <a:cs typeface="Arial" panose="020B0604020202020204" pitchFamily="34" charset="0"/>
              </a:rPr>
              <a:t>The American Diabetes Association’s (“ADA”) </a:t>
            </a:r>
            <a:r>
              <a:rPr lang="en-US" altLang="en-US" sz="1000" b="1" i="1" dirty="0">
                <a:latin typeface="Arial" panose="020B0604020202020204" pitchFamily="34" charset="0"/>
                <a:cs typeface="Arial" panose="020B0604020202020204" pitchFamily="34" charset="0"/>
              </a:rPr>
              <a:t>Diabetes Care Tasks at School: What Key Personnel Need to Know </a:t>
            </a:r>
            <a:r>
              <a:rPr lang="en-US" altLang="en-US" sz="1000" dirty="0">
                <a:latin typeface="Arial" panose="020B0604020202020204" pitchFamily="34" charset="0"/>
                <a:cs typeface="Arial" panose="020B0604020202020204" pitchFamily="34" charset="0"/>
              </a:rPr>
              <a:t>is a training curriculum consisting of PowerPoint modules, some with corresponding video segments, pre-/post-tests and other helpful resources.</a:t>
            </a:r>
          </a:p>
          <a:p>
            <a:pPr>
              <a:lnSpc>
                <a:spcPct val="90000"/>
              </a:lnSpc>
              <a:spcBef>
                <a:spcPts val="813"/>
              </a:spcBef>
            </a:pPr>
            <a:r>
              <a:rPr lang="en-US" altLang="en-US" sz="100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to gain a better understanding of the requirements for appropriate school diabetes care. The ADA’s Safe at School Guide can be found </a:t>
            </a:r>
            <a:r>
              <a:rPr lang="en-US" altLang="en-US" sz="1000" dirty="0" err="1">
                <a:latin typeface="Arial" panose="020B0604020202020204" pitchFamily="34" charset="0"/>
                <a:cs typeface="Arial" panose="020B0604020202020204" pitchFamily="34" charset="0"/>
              </a:rPr>
              <a:t>www.diabetes.org</a:t>
            </a:r>
            <a:r>
              <a:rPr lang="en-US" altLang="en-US" sz="1000" dirty="0">
                <a:latin typeface="Arial" panose="020B0604020202020204" pitchFamily="34" charset="0"/>
                <a:cs typeface="Arial" panose="020B0604020202020204" pitchFamily="34" charset="0"/>
              </a:rPr>
              <a:t>/</a:t>
            </a:r>
            <a:r>
              <a:rPr lang="en-US" altLang="en-US" sz="1000" dirty="0" err="1">
                <a:latin typeface="Arial" panose="020B0604020202020204" pitchFamily="34" charset="0"/>
                <a:cs typeface="Arial" panose="020B0604020202020204" pitchFamily="34" charset="0"/>
              </a:rPr>
              <a:t>sastraining</a:t>
            </a:r>
            <a:r>
              <a:rPr lang="en-US" altLang="en-US" sz="1000" dirty="0">
                <a:latin typeface="Arial" panose="020B0604020202020204" pitchFamily="34" charset="0"/>
                <a:cs typeface="Arial" panose="020B0604020202020204" pitchFamily="34" charset="0"/>
              </a:rPr>
              <a:t>.</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Some key points about the overall training:</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Overall objective: </a:t>
            </a:r>
            <a:r>
              <a:rPr lang="en-US" altLang="en-US" sz="1000" dirty="0">
                <a:latin typeface="Arial" panose="020B0604020202020204" pitchFamily="34" charset="0"/>
                <a:cs typeface="Arial" panose="020B0604020202020204" pitchFamily="34" charset="0"/>
              </a:rPr>
              <a:t>The overall goal is to optimize safety, health, learning, and access for students with diabetes by providing diabetes education and training to school personnel to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Rationale: </a:t>
            </a:r>
            <a:r>
              <a:rPr lang="en-US" altLang="en-US" sz="1000" dirty="0">
                <a:latin typeface="Arial" panose="020B0604020202020204" pitchFamily="34" charset="0"/>
                <a:cs typeface="Arial" panose="020B0604020202020204" pitchFamily="34" charset="0"/>
              </a:rPr>
              <a:t>The school nurse, when available, is the most appropriate person in the school setting to provide care for a student with diabetes. However, many schools do not have full-time nurses. Even for schools that do, the nurse may not always be available during the school day, during school-sponsored extra-curricular activities or field trips to assist with routine care and emergency care. Trained school personnel must be available to perform and assist the student with diabetes care tasks. </a:t>
            </a:r>
          </a:p>
          <a:p>
            <a:pPr algn="just" eaLnBrk="1" hangingPunct="1">
              <a:lnSpc>
                <a:spcPct val="90000"/>
              </a:lnSpc>
              <a:spcBef>
                <a:spcPts val="813"/>
              </a:spcBef>
            </a:pPr>
            <a:r>
              <a:rPr lang="en-US" altLang="en-US" sz="1000" b="1" dirty="0">
                <a:latin typeface="Arial" panose="020B0604020202020204" pitchFamily="34" charset="0"/>
                <a:cs typeface="Arial" panose="020B0604020202020204" pitchFamily="34" charset="0"/>
              </a:rPr>
              <a:t>PLEASE STATE: </a:t>
            </a:r>
            <a:r>
              <a:rPr lang="en-US" sz="1000" dirty="0">
                <a:effectLst/>
                <a:latin typeface="Arial" panose="020B0604020202020204" pitchFamily="34" charset="0"/>
                <a:ea typeface="Times New Roman" panose="02020603050405020304" pitchFamily="18" charset="0"/>
                <a:cs typeface="Arial" panose="020B0604020202020204" pitchFamily="34" charset="0"/>
              </a:rPr>
              <a:t>This presentation is not intended to provide legal or health care advice. Please consult with a legal or health care professional regarding your specific questions or needs.</a:t>
            </a:r>
            <a:r>
              <a:rPr lang="en-US" altLang="en-US" sz="1000" dirty="0">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1. Flip the plastic cap off the glass vial of powdered glucagon.</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2. Remove the plastic cap off the syringe needle. Do not remove plastic clip from syringe as it prevents the rubber stopper from being pulled out.</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3.  Put on gloves if available</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1534302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4. Take the fluid filled syringe in the glucagon emergency kit and inject the fluid into the bottle containing the glucagon powder.</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5. Shake gently or roll to mix until all powder is dissolved and solution is clear.</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428941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6. Inspect medication for color, clarity, and presence of lumps.  Solution should be clear and colorless.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7. Draw a prescribed amount of glucagon back into syringe. Amount is per DMMP. General guidelines are as follows: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If child weighs &gt; 45 lbs., inject the full vial of glucagon (1 cc)  using the buttocks, thigh, or arm.</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If  child weights &lt; 45 lbs., inject 1/2 of the solution.</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Do not recap syringe. Discard sharp in appropriate container.</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178786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8. When possible, the injection site should be exposed and cleaned.  However, glucagon can be administered without cleaning and through clothing if necessary.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9. Injection is given at a 90 degree angle into the tissue under the cleansed area in an area such as the buttocks, thigh or arm. Suggested sites include the outer thigh, upper outer buttock, or arm.</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3638283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0" dirty="0">
                <a:latin typeface="Arial" panose="020B0604020202020204" pitchFamily="34" charset="0"/>
                <a:cs typeface="Arial" panose="020B0604020202020204" pitchFamily="34" charset="0"/>
              </a:rPr>
              <a:t>This photo shows the inside of a glucagon foil pouch containing the </a:t>
            </a:r>
            <a:r>
              <a:rPr lang="en-US" altLang="en-US" sz="1000" b="0" dirty="0" err="1">
                <a:latin typeface="Arial" panose="020B0604020202020204" pitchFamily="34" charset="0"/>
                <a:cs typeface="Arial" panose="020B0604020202020204" pitchFamily="34" charset="0"/>
              </a:rPr>
              <a:t>Gyvoke</a:t>
            </a:r>
            <a:r>
              <a:rPr lang="en-US" altLang="en-US" sz="1000" b="0" dirty="0">
                <a:latin typeface="Arial" panose="020B0604020202020204" pitchFamily="34" charset="0"/>
                <a:cs typeface="Arial" panose="020B0604020202020204" pitchFamily="34" charset="0"/>
              </a:rPr>
              <a:t> </a:t>
            </a:r>
            <a:r>
              <a:rPr lang="en-US" altLang="en-US" sz="1000" b="0" dirty="0" err="1">
                <a:latin typeface="Arial" panose="020B0604020202020204" pitchFamily="34" charset="0"/>
                <a:cs typeface="Arial" panose="020B0604020202020204" pitchFamily="34" charset="0"/>
              </a:rPr>
              <a:t>HypoPen</a:t>
            </a:r>
            <a:r>
              <a:rPr lang="en-US" altLang="en-US" sz="1000" b="0" dirty="0">
                <a:latin typeface="Arial" panose="020B0604020202020204" pitchFamily="34" charset="0"/>
                <a:cs typeface="Arial" panose="020B0604020202020204" pitchFamily="34" charset="0"/>
              </a:rPr>
              <a:t>™ made by one manufacturer. The pre-filled syringe is also found in a foil pouch but will not be reviewed in these slides. Instructions for glucagon are always included on the package. The auto-injector or pre-filled syringe glucagon must be injected and are intended for subcutaneous tissue (fat tissue) only.</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Open the </a:t>
            </a:r>
            <a:r>
              <a:rPr lang="en-US" altLang="en-US" sz="1000" b="1" dirty="0">
                <a:latin typeface="Arial" panose="020B0604020202020204" pitchFamily="34" charset="0"/>
                <a:cs typeface="Arial" panose="020B0604020202020204" pitchFamily="34" charset="0"/>
              </a:rPr>
              <a:t>package immediately before </a:t>
            </a:r>
            <a:r>
              <a:rPr lang="en-US" altLang="en-US" sz="1000" b="0" dirty="0">
                <a:latin typeface="Arial" panose="020B0604020202020204" pitchFamily="34" charset="0"/>
                <a:cs typeface="Arial" panose="020B0604020202020204" pitchFamily="34" charset="0"/>
              </a:rPr>
              <a:t>use by following the instructions that are included with the glucagon foil pouch.</a:t>
            </a:r>
          </a:p>
          <a:p>
            <a:pPr>
              <a:spcBef>
                <a:spcPct val="0"/>
              </a:spcBef>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2324561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1. Tear open pouch at dotted line and carefully remove pen</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2. Inspect. Solution should be clear and colorless (or pale yellow)</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3. Pull the red needle cap straight off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4. Choose site and expose bare skin – do </a:t>
            </a:r>
            <a:r>
              <a:rPr lang="en-US" altLang="en-US" sz="1000" b="1" dirty="0">
                <a:latin typeface="Arial" panose="020B0604020202020204" pitchFamily="34" charset="0"/>
                <a:cs typeface="Arial" panose="020B0604020202020204" pitchFamily="34" charset="0"/>
              </a:rPr>
              <a:t>NOT</a:t>
            </a:r>
            <a:r>
              <a:rPr lang="en-US" altLang="en-US" sz="1000" b="0" dirty="0">
                <a:latin typeface="Arial" panose="020B0604020202020204" pitchFamily="34" charset="0"/>
                <a:cs typeface="Arial" panose="020B0604020202020204" pitchFamily="34" charset="0"/>
              </a:rPr>
              <a:t> administer ready-to-use through clothing and inject into fat tissue only: lower abdomen, outer thigh, outer arms</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1580777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5. Use gloves and clean site, if possible.  Push and hold straight down against the injection site.  Listen for a click.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6. Continue to hold the device down and count slowly to 5.</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7. Lift the device straight up – the yellow needle guard will lock over the needle.  Carefully replace the red cap.</a:t>
            </a:r>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1919242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This photo shows nasal glucagon (</a:t>
            </a:r>
            <a:r>
              <a:rPr lang="en-US" altLang="en-US" sz="1000" b="0" dirty="0" err="1">
                <a:latin typeface="Arial" panose="020B0604020202020204" pitchFamily="34" charset="0"/>
                <a:cs typeface="Arial" panose="020B0604020202020204" pitchFamily="34" charset="0"/>
              </a:rPr>
              <a:t>baqsimi</a:t>
            </a:r>
            <a:r>
              <a:rPr lang="en-US" altLang="en-US" sz="1000" b="0" dirty="0">
                <a:latin typeface="Arial" panose="020B0604020202020204" pitchFamily="34" charset="0"/>
                <a:cs typeface="Arial" panose="020B0604020202020204" pitchFamily="34" charset="0"/>
              </a:rPr>
              <a:t>® is available by one manufacturer).  This nasal powder is currently only available in 1-dose (3mg) and approved for those 4 years and older.  Instructions for glucagon are always included on the package.  The contents are passively absorbed in the nasal mucosa.  The dose does not need to be inhaled.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Open the package </a:t>
            </a:r>
            <a:r>
              <a:rPr lang="en-US" altLang="en-US" sz="1000" b="1" dirty="0">
                <a:latin typeface="Arial" panose="020B0604020202020204" pitchFamily="34" charset="0"/>
                <a:cs typeface="Arial" panose="020B0604020202020204" pitchFamily="34" charset="0"/>
              </a:rPr>
              <a:t>immediately before </a:t>
            </a:r>
            <a:r>
              <a:rPr lang="en-US" altLang="en-US" sz="1000" b="0" dirty="0">
                <a:latin typeface="Arial" panose="020B0604020202020204" pitchFamily="34" charset="0"/>
                <a:cs typeface="Arial" panose="020B0604020202020204" pitchFamily="34" charset="0"/>
              </a:rPr>
              <a:t>use by following the instructions that are included with the glucagon tube.</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7977755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1. Use gloves if possible.  Hold device between fingers and thumb – do not push plunger yet.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2. Insert tip gently into one nostril until finger(s) touch the outside of the nose</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3. Push plunger firmly al the way in.  Dose is complete when the green line disappears.</a:t>
            </a:r>
          </a:p>
        </p:txBody>
      </p:sp>
      <p:sp>
        <p:nvSpPr>
          <p:cNvPr id="4" name="Slide Number Placeholder 3"/>
          <p:cNvSpPr>
            <a:spLocks noGrp="1"/>
          </p:cNvSpPr>
          <p:nvPr>
            <p:ph type="sldNum" sz="quarter" idx="5"/>
          </p:nvPr>
        </p:nvSpPr>
        <p:spPr/>
        <p:txBody>
          <a:bodyPr/>
          <a:lstStyle/>
          <a:p>
            <a:fld id="{D4C846EA-692C-5749-8B3B-0EE8E95BA0D9}" type="slidenum">
              <a:rPr lang="en-US" smtClean="0"/>
              <a:t>18</a:t>
            </a:fld>
            <a:endParaRPr lang="en-US"/>
          </a:p>
        </p:txBody>
      </p:sp>
    </p:spTree>
    <p:extLst>
      <p:ext uri="{BB962C8B-B14F-4D97-AF65-F5344CB8AC3E}">
        <p14:creationId xmlns:p14="http://schemas.microsoft.com/office/powerpoint/2010/main" val="3571811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After providing glucagon (injection or nasal powder), it’s very important to monitor and provide additional management, per DMMP. </a:t>
            </a:r>
            <a:endParaRPr lang="en-US" altLang="en-US" sz="1000" b="0" dirty="0">
              <a:latin typeface="Arial" panose="020B0604020202020204" pitchFamily="34" charset="0"/>
              <a:cs typeface="Arial" panose="020B0604020202020204" pitchFamily="34" charset="0"/>
            </a:endParaRP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It may take 10-20 minutes for student to regain consciousness.</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Check blood sugar 15-20 minutes after administering glucagon.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Give sips of regular soda or fruit juice once student is awake and able to drink.  13. Follow with concentrated sugar with snack containing proteins and carbohydrates such as peanut butter sandwich or cheese crackers to keep blood glucose levels elevated to normal levels and to prevent recurrence.</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Document blood glucose level and glucagon dosage as per DMMP.</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If injection, do not recap syringe. Discard sharp in appropriate container.</a:t>
            </a:r>
          </a:p>
        </p:txBody>
      </p:sp>
      <p:sp>
        <p:nvSpPr>
          <p:cNvPr id="4" name="Slide Number Placeholder 3"/>
          <p:cNvSpPr>
            <a:spLocks noGrp="1"/>
          </p:cNvSpPr>
          <p:nvPr>
            <p:ph type="sldNum" sz="quarter" idx="5"/>
          </p:nvPr>
        </p:nvSpPr>
        <p:spPr/>
        <p:txBody>
          <a:bodyPr/>
          <a:lstStyle/>
          <a:p>
            <a:fld id="{D4C846EA-692C-5749-8B3B-0EE8E95BA0D9}" type="slidenum">
              <a:rPr lang="en-US" smtClean="0"/>
              <a:t>19</a:t>
            </a:fld>
            <a:endParaRPr lang="en-US"/>
          </a:p>
        </p:txBody>
      </p:sp>
    </p:spTree>
    <p:extLst>
      <p:ext uri="{BB962C8B-B14F-4D97-AF65-F5344CB8AC3E}">
        <p14:creationId xmlns:p14="http://schemas.microsoft.com/office/powerpoint/2010/main" val="1465337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Glucagon</a:t>
            </a:r>
            <a:r>
              <a:rPr lang="en-US" altLang="en-US"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time to complete recovery from a severe hypoglycemic episode varies according to how low the blood glucose level was and for how long prior to treatment.</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Some signs and symptoms, such as headache, may persist for several hours, although the blood  glucose level is satisfactory. The student may be unable to participate in learning or school activities up to several hours after a severe hypoglycemia episode.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Continued monitoring is important, but is a challenge in the school setting. The student may need to be transported via EMS or sent home with the parent/guardian.</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20</a:t>
            </a:fld>
            <a:endParaRPr lang="en-US"/>
          </a:p>
        </p:txBody>
      </p:sp>
    </p:spTree>
    <p:extLst>
      <p:ext uri="{BB962C8B-B14F-4D97-AF65-F5344CB8AC3E}">
        <p14:creationId xmlns:p14="http://schemas.microsoft.com/office/powerpoint/2010/main" val="578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Don’t be surprised if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Student does not remember being unconscious, incoherent or has a headache. </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Blood glucose becomes very high (over 200)</a:t>
            </a:r>
          </a:p>
          <a:p>
            <a:pPr marL="171450" indent="-171450" eaLnBrk="1" hangingPunct="1">
              <a:lnSpc>
                <a:spcPct val="90000"/>
              </a:lnSpc>
              <a:spcBef>
                <a:spcPts val="1250"/>
              </a:spcBef>
              <a:buClr>
                <a:schemeClr val="tx1"/>
              </a:buClr>
              <a:buFont typeface="Wingdings" pitchFamily="2" charset="2"/>
              <a:buChar char="§"/>
            </a:pPr>
            <a:r>
              <a:rPr lang="en-US" altLang="en-US" sz="1000" b="0" dirty="0">
                <a:latin typeface="Arial" panose="020B0604020202020204" pitchFamily="34" charset="0"/>
                <a:cs typeface="Arial" panose="020B0604020202020204" pitchFamily="34" charset="0"/>
              </a:rPr>
              <a:t>Nausea or vomiting may occur</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21</a:t>
            </a:fld>
            <a:endParaRPr lang="en-US"/>
          </a:p>
        </p:txBody>
      </p:sp>
    </p:spTree>
    <p:extLst>
      <p:ext uri="{BB962C8B-B14F-4D97-AF65-F5344CB8AC3E}">
        <p14:creationId xmlns:p14="http://schemas.microsoft.com/office/powerpoint/2010/main" val="812638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22</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23</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r>
              <a:rPr lang="en-US" altLang="en-US" sz="1000" dirty="0">
                <a:latin typeface="Arial" panose="020B0604020202020204" pitchFamily="34" charset="0"/>
                <a:cs typeface="Arial" panose="020B0604020202020204" pitchFamily="34" charset="0"/>
              </a:rPr>
              <a:t>These components are:</a:t>
            </a:r>
          </a:p>
          <a:p>
            <a:pPr indent="-233363">
              <a:defRPr/>
            </a:pPr>
            <a:endParaRPr lang="en-US" altLang="en-US" sz="1000" dirty="0">
              <a:latin typeface="Arial" panose="020B0604020202020204" pitchFamily="34" charset="0"/>
              <a:cs typeface="Arial" panose="020B0604020202020204" pitchFamily="34" charset="0"/>
            </a:endParaRP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indent="-233363">
              <a:defRPr/>
            </a:pPr>
            <a:r>
              <a:rPr lang="en-US" alt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indent="-233363">
              <a:defRPr/>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24</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25</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b="1" dirty="0">
                <a:latin typeface="Arial" panose="020B0604020202020204" pitchFamily="34" charset="0"/>
                <a:cs typeface="Arial" panose="020B0604020202020204" pitchFamily="34" charset="0"/>
              </a:rPr>
              <a:t>Participants will be able to understand:</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What glucagon is</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How glucagon should be stored </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When glucagon is used</a:t>
            </a:r>
          </a:p>
          <a:p>
            <a:pPr eaLnBrk="1" hangingPunct="1"/>
            <a:endParaRPr lang="en-US" altLang="en-US" sz="1000" b="0" dirty="0">
              <a:latin typeface="Arial" panose="020B0604020202020204" pitchFamily="34" charset="0"/>
              <a:cs typeface="Arial" panose="020B0604020202020204" pitchFamily="34" charset="0"/>
            </a:endParaRPr>
          </a:p>
          <a:p>
            <a:pPr eaLnBrk="1" hangingPunct="1"/>
            <a:r>
              <a:rPr lang="en-US" altLang="en-US" sz="1000" b="1" dirty="0">
                <a:latin typeface="Arial" panose="020B0604020202020204" pitchFamily="34" charset="0"/>
                <a:cs typeface="Arial" panose="020B0604020202020204" pitchFamily="34" charset="0"/>
              </a:rPr>
              <a:t>Participants will be able to demonstrate:</a:t>
            </a:r>
          </a:p>
          <a:p>
            <a:pPr marL="171450" indent="-171450" eaLnBrk="1" hangingPunct="1">
              <a:buFont typeface="Wingdings" pitchFamily="2" charset="2"/>
              <a:buChar char="§"/>
            </a:pPr>
            <a:r>
              <a:rPr lang="en-US" altLang="en-US" sz="1000" b="0" dirty="0">
                <a:latin typeface="Arial" panose="020B0604020202020204" pitchFamily="34" charset="0"/>
                <a:cs typeface="Arial" panose="020B0604020202020204" pitchFamily="34" charset="0"/>
              </a:rPr>
              <a:t>How to administer glucagon</a:t>
            </a:r>
          </a:p>
          <a:p>
            <a:pPr eaLnBrk="1" hangingPunct="1"/>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Glucagon is a hormone that occurs naturally in the body. </a:t>
            </a:r>
            <a:r>
              <a:rPr lang="en-US" altLang="en-US" sz="1000" b="0" dirty="0">
                <a:latin typeface="Arial" panose="020B0604020202020204" pitchFamily="34" charset="0"/>
                <a:cs typeface="Arial" panose="020B0604020202020204" pitchFamily="34" charset="0"/>
              </a:rPr>
              <a:t>It is produced in the pancreas and raises blood glucose levels by causing the release of glycogen (a form of stored carbohydrate) from the liver that raises blood glucose levels.</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Glucagon by injection is a life-saving prescription medication </a:t>
            </a:r>
            <a:r>
              <a:rPr lang="en-US" altLang="en-US" sz="1000" b="0" dirty="0">
                <a:latin typeface="Arial" panose="020B0604020202020204" pitchFamily="34" charset="0"/>
                <a:cs typeface="Arial" panose="020B0604020202020204" pitchFamily="34" charset="0"/>
              </a:rPr>
              <a:t>(called </a:t>
            </a:r>
            <a:r>
              <a:rPr lang="en-US" altLang="en-US" sz="1000" b="0" dirty="0" err="1">
                <a:latin typeface="Arial" panose="020B0604020202020204" pitchFamily="34" charset="0"/>
                <a:cs typeface="Arial" panose="020B0604020202020204" pitchFamily="34" charset="0"/>
              </a:rPr>
              <a:t>GlucaGen</a:t>
            </a:r>
            <a:r>
              <a:rPr lang="en-US" altLang="en-US" sz="1000" b="0" dirty="0">
                <a:latin typeface="Arial" panose="020B0604020202020204" pitchFamily="34" charset="0"/>
                <a:cs typeface="Arial" panose="020B0604020202020204" pitchFamily="34" charset="0"/>
              </a:rPr>
              <a:t> by one manufacturer). It is given by injection and used to treat serious hypoglycemia. It was created for use by people who are not health care professionals.  Many students may use a glucagon kit that requires reconstitution.  However, there are ready-to-use kits that are increasingly available for student use (called </a:t>
            </a:r>
            <a:r>
              <a:rPr lang="en-US" altLang="en-US" sz="1000" b="0" dirty="0" err="1">
                <a:latin typeface="Arial" panose="020B0604020202020204" pitchFamily="34" charset="0"/>
                <a:cs typeface="Arial" panose="020B0604020202020204" pitchFamily="34" charset="0"/>
              </a:rPr>
              <a:t>Gvoke</a:t>
            </a:r>
            <a:r>
              <a:rPr lang="en-US" altLang="en-US" sz="1000" b="0" dirty="0">
                <a:latin typeface="Arial" panose="020B0604020202020204" pitchFamily="34" charset="0"/>
                <a:cs typeface="Arial" panose="020B0604020202020204" pitchFamily="34" charset="0"/>
              </a:rPr>
              <a:t> by one manufacturer).  </a:t>
            </a:r>
            <a:r>
              <a:rPr lang="en-US" altLang="en-US" sz="1000" b="0" dirty="0" err="1">
                <a:latin typeface="Arial" panose="020B0604020202020204" pitchFamily="34" charset="0"/>
                <a:cs typeface="Arial" panose="020B0604020202020204" pitchFamily="34" charset="0"/>
              </a:rPr>
              <a:t>Gvoke</a:t>
            </a:r>
            <a:r>
              <a:rPr lang="en-US" altLang="en-US" sz="1000" b="0" dirty="0">
                <a:latin typeface="Arial" panose="020B0604020202020204" pitchFamily="34" charset="0"/>
                <a:cs typeface="Arial" panose="020B0604020202020204" pitchFamily="34" charset="0"/>
              </a:rPr>
              <a:t> is an auto-injector and pre-filled syringe.    </a:t>
            </a:r>
          </a:p>
          <a:p>
            <a:pPr eaLnBrk="1" hangingPunct="1">
              <a:lnSpc>
                <a:spcPct val="90000"/>
              </a:lnSpc>
              <a:spcBef>
                <a:spcPts val="1250"/>
              </a:spcBef>
              <a:buClr>
                <a:schemeClr val="tx1"/>
              </a:buClr>
            </a:pPr>
            <a:r>
              <a:rPr lang="en-US" altLang="en-US" sz="1000" b="1" dirty="0">
                <a:latin typeface="Arial" panose="020B0604020202020204" pitchFamily="34" charset="0"/>
                <a:cs typeface="Arial" panose="020B0604020202020204" pitchFamily="34" charset="0"/>
              </a:rPr>
              <a:t>Glucagon by nasal powder is a life-saving prescription medication </a:t>
            </a:r>
            <a:r>
              <a:rPr lang="en-US" altLang="en-US" sz="1000" b="0" dirty="0">
                <a:latin typeface="Arial" panose="020B0604020202020204" pitchFamily="34" charset="0"/>
                <a:cs typeface="Arial" panose="020B0604020202020204" pitchFamily="34" charset="0"/>
              </a:rPr>
              <a:t>(called </a:t>
            </a:r>
            <a:r>
              <a:rPr lang="en-US" altLang="en-US" sz="1000" b="0" dirty="0" err="1">
                <a:latin typeface="Arial" panose="020B0604020202020204" pitchFamily="34" charset="0"/>
                <a:cs typeface="Arial" panose="020B0604020202020204" pitchFamily="34" charset="0"/>
              </a:rPr>
              <a:t>baqsimi</a:t>
            </a:r>
            <a:r>
              <a:rPr lang="en-US" altLang="en-US" sz="1000" b="0" dirty="0">
                <a:latin typeface="Arial" panose="020B0604020202020204" pitchFamily="34" charset="0"/>
                <a:cs typeface="Arial" panose="020B0604020202020204" pitchFamily="34" charset="0"/>
              </a:rPr>
              <a:t> by one manufacturer). It is given, needle-free, by providing in the nostril where it is passively absorbed and used to treat serious hypoglycemia. It was created for use by people who are not health care professionals.  </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If it is specified in the student’s Diabetes Medical Management Plan (DMMP), glucagon should be used when the student is unconscious, experiencing convulsions, or cannot eat or drink safely. Severe hypoglycemia can cause brain damage or death.</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While it may cause nausea and vomiting when the student regains consciousness, </a:t>
            </a:r>
            <a:r>
              <a:rPr lang="en-US" altLang="en-US" sz="1000" b="1" dirty="0">
                <a:latin typeface="Arial" panose="020B0604020202020204" pitchFamily="34" charset="0"/>
                <a:cs typeface="Arial" panose="020B0604020202020204" pitchFamily="34" charset="0"/>
              </a:rPr>
              <a:t>glucagon is a life-saving treatment that cannot harm a student. </a:t>
            </a:r>
            <a:r>
              <a:rPr lang="en-US" altLang="en-US" sz="1000" b="0" dirty="0">
                <a:latin typeface="Arial" panose="020B0604020202020204" pitchFamily="34" charset="0"/>
                <a:cs typeface="Arial" panose="020B0604020202020204" pitchFamily="34" charset="0"/>
              </a:rPr>
              <a:t>Cannot overdose.</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When included in the DMMP or physician’s orders, the glucagon kit should be accessible to trained school personnel, and stored in a designated place which may include keeping the kit with the student. Many students will have a kit that requires reconstitution but other formulations now exist and are used when able.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Newer formulations include:</a:t>
            </a:r>
          </a:p>
          <a:p>
            <a:pPr marL="171450" indent="-171450" eaLnBrk="1" hangingPunct="1">
              <a:spcBef>
                <a:spcPct val="0"/>
              </a:spcBef>
              <a:buFont typeface="Wingdings" pitchFamily="2" charset="2"/>
              <a:buChar char="§"/>
              <a:tabLst>
                <a:tab pos="2854325" algn="l"/>
              </a:tabLst>
            </a:pPr>
            <a:r>
              <a:rPr lang="en-US" altLang="en-US" sz="1000" dirty="0" err="1">
                <a:latin typeface="Arial" panose="020B0604020202020204" pitchFamily="34" charset="0"/>
                <a:cs typeface="Arial" panose="020B0604020202020204" pitchFamily="34" charset="0"/>
              </a:rPr>
              <a:t>Gyvoke</a:t>
            </a:r>
            <a:r>
              <a:rPr lang="en-US" altLang="en-US" sz="1000" dirty="0">
                <a:latin typeface="Arial" panose="020B0604020202020204" pitchFamily="34" charset="0"/>
                <a:cs typeface="Arial" panose="020B0604020202020204" pitchFamily="34" charset="0"/>
              </a:rPr>
              <a:t> is a ready-to-use glucagon that is approved for 2 years of age and older.  It’s available in a </a:t>
            </a:r>
            <a:r>
              <a:rPr lang="en-US" altLang="en-US" sz="1000" dirty="0" err="1">
                <a:latin typeface="Arial" panose="020B0604020202020204" pitchFamily="34" charset="0"/>
                <a:cs typeface="Arial" panose="020B0604020202020204" pitchFamily="34" charset="0"/>
              </a:rPr>
              <a:t>Hypopen</a:t>
            </a:r>
            <a:r>
              <a:rPr lang="en-US" altLang="en-US" sz="1000" dirty="0">
                <a:latin typeface="Arial" panose="020B0604020202020204" pitchFamily="34" charset="0"/>
                <a:cs typeface="Arial" panose="020B0604020202020204" pitchFamily="34" charset="0"/>
              </a:rPr>
              <a:t> or prefilled syringe.  </a:t>
            </a:r>
          </a:p>
          <a:p>
            <a:pPr marL="171450" indent="-171450" eaLnBrk="1" hangingPunct="1">
              <a:spcBef>
                <a:spcPct val="0"/>
              </a:spcBef>
              <a:buFont typeface="Wingdings" pitchFamily="2" charset="2"/>
              <a:buChar char="§"/>
              <a:tabLst>
                <a:tab pos="2854325" algn="l"/>
              </a:tabLst>
            </a:pPr>
            <a:r>
              <a:rPr lang="en-US" altLang="en-US" sz="1000" dirty="0" err="1">
                <a:latin typeface="Arial" panose="020B0604020202020204" pitchFamily="34" charset="0"/>
                <a:cs typeface="Arial" panose="020B0604020202020204" pitchFamily="34" charset="0"/>
              </a:rPr>
              <a:t>Baqsimi</a:t>
            </a:r>
            <a:r>
              <a:rPr lang="en-US" altLang="en-US" sz="1000" dirty="0">
                <a:latin typeface="Arial" panose="020B0604020202020204" pitchFamily="34" charset="0"/>
                <a:cs typeface="Arial" panose="020B0604020202020204" pitchFamily="34" charset="0"/>
              </a:rPr>
              <a:t> is a ready-to-use nasal powder form of glucagon that is approved for 4 years of age and older.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The student’s diabetes provider will determine glucagon based on the student’s individual needs.  Details for glucagon use should be outlined in the students DMMP.  </a:t>
            </a:r>
          </a:p>
          <a:p>
            <a:pPr eaLnBrk="1" hangingPunct="1">
              <a:spcBef>
                <a:spcPct val="0"/>
              </a:spcBef>
              <a:tabLst>
                <a:tab pos="2854325" algn="l"/>
              </a:tabLst>
            </a:pPr>
            <a:endParaRPr lang="en-US" altLang="en-US" sz="1000" dirty="0">
              <a:latin typeface="Arial" panose="020B0604020202020204" pitchFamily="34" charset="0"/>
              <a:cs typeface="Arial" panose="020B0604020202020204" pitchFamily="34" charset="0"/>
            </a:endParaRPr>
          </a:p>
          <a:p>
            <a:pPr eaLnBrk="1" hangingPunct="1">
              <a:spcBef>
                <a:spcPct val="0"/>
              </a:spcBef>
              <a:tabLst>
                <a:tab pos="2854325" algn="l"/>
              </a:tabLst>
            </a:pPr>
            <a:r>
              <a:rPr lang="en-US" altLang="en-US" sz="1000" dirty="0">
                <a:latin typeface="Arial" panose="020B0604020202020204" pitchFamily="34" charset="0"/>
                <a:cs typeface="Arial" panose="020B0604020202020204" pitchFamily="34" charset="0"/>
              </a:rPr>
              <a:t>Ready-to-use and nasal powder are a single dose and should not or cannot be reused.  Any unused portion of glucagon that requires reconstitution should be disposed with one hour.  </a:t>
            </a: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39455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When included in the DMMP or physician’s orders, the glucagon kit should be accessible to trained school personnel, and stored in a designated place which may include keeping the kit with the student.</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Glucagon should be stored at room temperature.</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The expiration date should be checked before using. Do not administer if expired, discolored, or if requiring reconstitution, does not dissolve well.</a:t>
            </a:r>
          </a:p>
          <a:p>
            <a:pPr eaLnBrk="1" hangingPunct="1">
              <a:lnSpc>
                <a:spcPct val="90000"/>
              </a:lnSpc>
              <a:spcBef>
                <a:spcPts val="1250"/>
              </a:spcBef>
              <a:buClr>
                <a:schemeClr val="tx1"/>
              </a:buClr>
            </a:pPr>
            <a:r>
              <a:rPr lang="en-US" altLang="en-US" sz="1000" b="0" dirty="0">
                <a:latin typeface="Arial" panose="020B0604020202020204" pitchFamily="34" charset="0"/>
                <a:cs typeface="Arial" panose="020B0604020202020204" pitchFamily="34" charset="0"/>
              </a:rPr>
              <a:t>Expired glucagon emergency kits can be used for future training sessions. Training demonstration kits are also available from kit manufacturers.</a:t>
            </a:r>
          </a:p>
          <a:p>
            <a:pPr eaLnBrk="1" hangingPunct="1">
              <a:lnSpc>
                <a:spcPct val="90000"/>
              </a:lnSpc>
              <a:spcBef>
                <a:spcPts val="1250"/>
              </a:spcBef>
              <a:buClr>
                <a:schemeClr val="tx1"/>
              </a:buClr>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223856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0" dirty="0">
                <a:latin typeface="Arial" panose="020B0604020202020204" pitchFamily="34" charset="0"/>
                <a:cs typeface="Arial" panose="020B0604020202020204" pitchFamily="34" charset="0"/>
              </a:rPr>
              <a:t>When hypoglycemia is severe, the school nurse or trained diabetes personnel must respond immediately.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1" i="1" dirty="0">
                <a:latin typeface="Arial" panose="020B0604020202020204" pitchFamily="34" charset="0"/>
                <a:cs typeface="Arial" panose="020B0604020202020204" pitchFamily="34" charset="0"/>
              </a:rPr>
              <a:t>Regardless of whether glucagon is to be given or not, emergency personnel should be summoned by calling 911 or emergency response personnel as soon any of the following are exhibited:</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Unconsciousness, unresponsive</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Convulsions (seizures) or jerking movements</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Inability to safely eat or drink</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If  student is having a seizure, is unconscious, or having difficulty swallowing, do not attempt to give food or a drink or to put anything in his or her mouth because it could cause the student to choke. </a:t>
            </a:r>
          </a:p>
          <a:p>
            <a:pPr>
              <a:spcBef>
                <a:spcPct val="0"/>
              </a:spcBef>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2037632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0" dirty="0">
                <a:latin typeface="Arial" panose="020B0604020202020204" pitchFamily="34" charset="0"/>
                <a:cs typeface="Arial" panose="020B0604020202020204" pitchFamily="34" charset="0"/>
              </a:rPr>
              <a:t>If possible, do a blood glucose check.</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Don’t delay if a meter is not available and low blood glucose symptoms are being exhibited. If in doubt, always treat.</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Position student safely – Be sure that the student is lying on his or her side in a clear, safe area protected from head and bodily injury.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Do not leave student alone.</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School nurse or other trained diabetes personnel should give glucagon as soon as possible after discovering that the student is unconscious or unable to swallow.</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A second person should call 911, then parent/guardian and school nurse as per DMMP.</a:t>
            </a:r>
          </a:p>
          <a:p>
            <a:pPr>
              <a:spcBef>
                <a:spcPct val="0"/>
              </a:spcBef>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2716784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000" b="1" dirty="0">
                <a:latin typeface="Arial" panose="020B0604020202020204" pitchFamily="34" charset="0"/>
                <a:cs typeface="Arial" panose="020B0604020202020204" pitchFamily="34" charset="0"/>
              </a:rPr>
              <a:t>Details for 3-methods of delivery will be discussed but in addition to participating in this training, instructions inside the student’s kit should be reviewed.  </a:t>
            </a:r>
            <a:r>
              <a:rPr lang="en-US" altLang="en-US" sz="1000" b="0" dirty="0">
                <a:latin typeface="Arial" panose="020B0604020202020204" pitchFamily="34" charset="0"/>
                <a:cs typeface="Arial" panose="020B0604020202020204" pitchFamily="34" charset="0"/>
              </a:rPr>
              <a:t>This photo shows the inside of a glucagon emergency kit. This glucagon requires reconstitution (mixing) and must be injected.</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Instructions are included in package.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Within this glucagon kit are:</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a syringe pre-filled with a saline and </a:t>
            </a:r>
          </a:p>
          <a:p>
            <a:pPr marL="171450" indent="-171450">
              <a:spcBef>
                <a:spcPct val="0"/>
              </a:spcBef>
              <a:buFont typeface="Wingdings" pitchFamily="2" charset="2"/>
              <a:buChar char="§"/>
            </a:pPr>
            <a:r>
              <a:rPr lang="en-US" altLang="en-US" sz="1000" b="0" dirty="0">
                <a:latin typeface="Arial" panose="020B0604020202020204" pitchFamily="34" charset="0"/>
                <a:cs typeface="Arial" panose="020B0604020202020204" pitchFamily="34" charset="0"/>
              </a:rPr>
              <a:t>a vial of powdered glucagon. </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r>
              <a:rPr lang="en-US" altLang="en-US" sz="1000" b="0" dirty="0">
                <a:latin typeface="Arial" panose="020B0604020202020204" pitchFamily="34" charset="0"/>
                <a:cs typeface="Arial" panose="020B0604020202020204" pitchFamily="34" charset="0"/>
              </a:rPr>
              <a:t>Combine the glucagon for </a:t>
            </a:r>
            <a:r>
              <a:rPr lang="en-US" altLang="en-US" sz="1000" b="1" dirty="0">
                <a:latin typeface="Arial" panose="020B0604020202020204" pitchFamily="34" charset="0"/>
                <a:cs typeface="Arial" panose="020B0604020202020204" pitchFamily="34" charset="0"/>
              </a:rPr>
              <a:t>injection immediately before </a:t>
            </a:r>
            <a:r>
              <a:rPr lang="en-US" altLang="en-US" sz="1000" b="0" dirty="0">
                <a:latin typeface="Arial" panose="020B0604020202020204" pitchFamily="34" charset="0"/>
                <a:cs typeface="Arial" panose="020B0604020202020204" pitchFamily="34" charset="0"/>
              </a:rPr>
              <a:t>use by following the instructions that are included with the glucagon kit.</a:t>
            </a: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endParaRPr lang="en-US" altLang="en-US" sz="1000" b="0" dirty="0">
              <a:latin typeface="Arial" panose="020B0604020202020204" pitchFamily="34" charset="0"/>
              <a:cs typeface="Arial" panose="020B0604020202020204" pitchFamily="34" charset="0"/>
            </a:endParaRPr>
          </a:p>
          <a:p>
            <a:pPr>
              <a:spcBef>
                <a:spcPct val="0"/>
              </a:spcBef>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210217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677099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5.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3.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6"/>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92" r:id="rId1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8" r:id="rId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a:xfrm>
            <a:off x="814140" y="2444969"/>
            <a:ext cx="4680352" cy="1780733"/>
          </a:xfrm>
        </p:spPr>
        <p:txBody>
          <a:bodyPr/>
          <a:lstStyle/>
          <a:p>
            <a:r>
              <a:rPr lang="en-US" dirty="0"/>
              <a:t>GLUCAGON ADMINISTRATION</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205337"/>
            <a:ext cx="8539691" cy="1195392"/>
          </a:xfrm>
        </p:spPr>
        <p:txBody>
          <a:bodyPr/>
          <a:lstStyle/>
          <a:p>
            <a:pPr marL="0" indent="0">
              <a:buNone/>
            </a:pPr>
            <a:r>
              <a:rPr lang="en-US" b="1" dirty="0">
                <a:solidFill>
                  <a:schemeClr val="accent1"/>
                </a:solidFill>
              </a:rPr>
              <a:t>1. Flip cap off glass vial containing dry powder</a:t>
            </a:r>
          </a:p>
          <a:p>
            <a:pPr marL="0" indent="0">
              <a:buNone/>
            </a:pPr>
            <a:r>
              <a:rPr lang="en-US" b="1" dirty="0">
                <a:solidFill>
                  <a:schemeClr val="accent1"/>
                </a:solidFill>
              </a:rPr>
              <a:t>2. Remove cap from syringe</a:t>
            </a:r>
          </a:p>
          <a:p>
            <a:pPr marL="0" indent="0">
              <a:buNone/>
            </a:pPr>
            <a:r>
              <a:rPr lang="en-US" b="1" dirty="0">
                <a:solidFill>
                  <a:schemeClr val="accent1"/>
                </a:solidFill>
              </a:rPr>
              <a:t>3.  Put on gloves if available</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Preparation</a:t>
            </a:r>
          </a:p>
        </p:txBody>
      </p:sp>
      <p:pic>
        <p:nvPicPr>
          <p:cNvPr id="4" name="Picture 3">
            <a:extLst>
              <a:ext uri="{FF2B5EF4-FFF2-40B4-BE49-F238E27FC236}">
                <a16:creationId xmlns:a16="http://schemas.microsoft.com/office/drawing/2014/main" id="{EA7E0E25-3866-8C40-AC1A-2DACBF1A7A7D}"/>
              </a:ext>
            </a:extLst>
          </p:cNvPr>
          <p:cNvPicPr>
            <a:picLocks noChangeAspect="1"/>
          </p:cNvPicPr>
          <p:nvPr/>
        </p:nvPicPr>
        <p:blipFill>
          <a:blip r:embed="rId3"/>
          <a:stretch>
            <a:fillRect/>
          </a:stretch>
        </p:blipFill>
        <p:spPr>
          <a:xfrm>
            <a:off x="781232" y="2274685"/>
            <a:ext cx="977900" cy="977900"/>
          </a:xfrm>
          <a:prstGeom prst="rect">
            <a:avLst/>
          </a:prstGeom>
        </p:spPr>
      </p:pic>
      <p:pic>
        <p:nvPicPr>
          <p:cNvPr id="5" name="Picture 10" descr="flip cap_0001">
            <a:extLst>
              <a:ext uri="{FF2B5EF4-FFF2-40B4-BE49-F238E27FC236}">
                <a16:creationId xmlns:a16="http://schemas.microsoft.com/office/drawing/2014/main" id="{198F3C14-52B7-3478-9A20-C833DED8B6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684" y="2122999"/>
            <a:ext cx="3148013"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1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dd water_0001">
            <a:extLst>
              <a:ext uri="{FF2B5EF4-FFF2-40B4-BE49-F238E27FC236}">
                <a16:creationId xmlns:a16="http://schemas.microsoft.com/office/drawing/2014/main" id="{D384736B-9B4F-44DB-D8D5-E0FBDBD768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65" y="1253017"/>
            <a:ext cx="2253868" cy="2343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70" y="2205337"/>
            <a:ext cx="4647996" cy="2511393"/>
          </a:xfrm>
        </p:spPr>
        <p:txBody>
          <a:bodyPr/>
          <a:lstStyle/>
          <a:p>
            <a:pPr marL="457200" indent="-457200">
              <a:buFont typeface="+mj-lt"/>
              <a:buAutoNum type="arabicPeriod" startAt="4"/>
            </a:pPr>
            <a:r>
              <a:rPr lang="en-US" b="1" dirty="0">
                <a:solidFill>
                  <a:schemeClr val="accent1"/>
                </a:solidFill>
              </a:rPr>
              <a:t>Inject entire fluid in syringe into the bottle containing powder</a:t>
            </a:r>
          </a:p>
          <a:p>
            <a:pPr marL="457200" indent="-457200">
              <a:buFont typeface="+mj-lt"/>
              <a:buAutoNum type="arabicPeriod" startAt="4"/>
            </a:pPr>
            <a:endParaRPr lang="en-US" b="1" dirty="0">
              <a:solidFill>
                <a:schemeClr val="accent1"/>
              </a:solidFill>
            </a:endParaRPr>
          </a:p>
          <a:p>
            <a:pPr marL="457200" indent="-457200">
              <a:buFont typeface="+mj-lt"/>
              <a:buAutoNum type="arabicPeriod" startAt="4"/>
            </a:pPr>
            <a:endParaRPr lang="en-US" b="1" dirty="0">
              <a:solidFill>
                <a:schemeClr val="accent1"/>
              </a:solidFill>
            </a:endParaRPr>
          </a:p>
          <a:p>
            <a:pPr marL="457200" indent="-457200">
              <a:buAutoNum type="arabicPeriod" startAt="4"/>
            </a:pPr>
            <a:r>
              <a:rPr lang="en-US" b="1" dirty="0">
                <a:solidFill>
                  <a:schemeClr val="accent1"/>
                </a:solidFill>
              </a:rPr>
              <a:t>Shake gently or roll to mix until all powder is dissolved and solution is clear.</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Mixing Solution</a:t>
            </a:r>
          </a:p>
        </p:txBody>
      </p:sp>
      <p:pic>
        <p:nvPicPr>
          <p:cNvPr id="4" name="Picture 3">
            <a:extLst>
              <a:ext uri="{FF2B5EF4-FFF2-40B4-BE49-F238E27FC236}">
                <a16:creationId xmlns:a16="http://schemas.microsoft.com/office/drawing/2014/main" id="{EA7E0E25-3866-8C40-AC1A-2DACBF1A7A7D}"/>
              </a:ext>
            </a:extLst>
          </p:cNvPr>
          <p:cNvPicPr>
            <a:picLocks noChangeAspect="1"/>
          </p:cNvPicPr>
          <p:nvPr/>
        </p:nvPicPr>
        <p:blipFill>
          <a:blip r:embed="rId4"/>
          <a:stretch>
            <a:fillRect/>
          </a:stretch>
        </p:blipFill>
        <p:spPr>
          <a:xfrm>
            <a:off x="781232" y="2274685"/>
            <a:ext cx="977900" cy="977900"/>
          </a:xfrm>
          <a:prstGeom prst="rect">
            <a:avLst/>
          </a:prstGeom>
        </p:spPr>
      </p:pic>
      <p:pic>
        <p:nvPicPr>
          <p:cNvPr id="7" name="Picture 12" descr="shake gently_0001">
            <a:extLst>
              <a:ext uri="{FF2B5EF4-FFF2-40B4-BE49-F238E27FC236}">
                <a16:creationId xmlns:a16="http://schemas.microsoft.com/office/drawing/2014/main" id="{43DC5C29-4AFF-D981-D50B-255434B448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34066" y="3698629"/>
            <a:ext cx="2300654" cy="273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5227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70" y="2205337"/>
            <a:ext cx="4647996" cy="2798715"/>
          </a:xfrm>
        </p:spPr>
        <p:txBody>
          <a:bodyPr/>
          <a:lstStyle/>
          <a:p>
            <a:pPr marL="457200" indent="-457200">
              <a:buFont typeface="+mj-lt"/>
              <a:buAutoNum type="arabicPeriod" startAt="6"/>
            </a:pPr>
            <a:r>
              <a:rPr lang="en-US" b="1" dirty="0">
                <a:solidFill>
                  <a:schemeClr val="accent1"/>
                </a:solidFill>
              </a:rPr>
              <a:t>Inspect. Solution should be clear and colorless. </a:t>
            </a:r>
          </a:p>
          <a:p>
            <a:pPr marL="457200" indent="-457200">
              <a:buFont typeface="+mj-lt"/>
              <a:buAutoNum type="arabicPeriod" startAt="6"/>
            </a:pPr>
            <a:endParaRPr lang="en-US" b="1" dirty="0">
              <a:solidFill>
                <a:schemeClr val="accent1"/>
              </a:solidFill>
            </a:endParaRPr>
          </a:p>
          <a:p>
            <a:pPr marL="457200" indent="-457200">
              <a:buFont typeface="+mj-lt"/>
              <a:buAutoNum type="arabicPeriod" startAt="6"/>
            </a:pPr>
            <a:r>
              <a:rPr lang="en-US" b="1" dirty="0">
                <a:solidFill>
                  <a:schemeClr val="accent1"/>
                </a:solidFill>
              </a:rPr>
              <a:t>Draw back prescribed amount of glucagon back into syringe as stated in the DMMP, since many students may not receive the full dose.</a:t>
            </a:r>
          </a:p>
          <a:p>
            <a:pPr marL="0" indent="0">
              <a:buNone/>
            </a:pPr>
            <a:endParaRPr lang="en-US" b="1" dirty="0">
              <a:solidFill>
                <a:schemeClr val="accent1"/>
              </a:solidFill>
            </a:endParaRP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Dosing and Drawing Out</a:t>
            </a:r>
          </a:p>
        </p:txBody>
      </p:sp>
      <p:pic>
        <p:nvPicPr>
          <p:cNvPr id="4" name="Picture 3">
            <a:extLst>
              <a:ext uri="{FF2B5EF4-FFF2-40B4-BE49-F238E27FC236}">
                <a16:creationId xmlns:a16="http://schemas.microsoft.com/office/drawing/2014/main" id="{EA7E0E25-3866-8C40-AC1A-2DACBF1A7A7D}"/>
              </a:ext>
            </a:extLst>
          </p:cNvPr>
          <p:cNvPicPr>
            <a:picLocks noChangeAspect="1"/>
          </p:cNvPicPr>
          <p:nvPr/>
        </p:nvPicPr>
        <p:blipFill>
          <a:blip r:embed="rId3"/>
          <a:stretch>
            <a:fillRect/>
          </a:stretch>
        </p:blipFill>
        <p:spPr>
          <a:xfrm>
            <a:off x="781232" y="2274685"/>
            <a:ext cx="977900" cy="977900"/>
          </a:xfrm>
          <a:prstGeom prst="rect">
            <a:avLst/>
          </a:prstGeom>
        </p:spPr>
      </p:pic>
      <p:grpSp>
        <p:nvGrpSpPr>
          <p:cNvPr id="8" name="Group 4">
            <a:extLst>
              <a:ext uri="{FF2B5EF4-FFF2-40B4-BE49-F238E27FC236}">
                <a16:creationId xmlns:a16="http://schemas.microsoft.com/office/drawing/2014/main" id="{9CAED05A-64AF-0485-0EED-57F79AA0FB31}"/>
              </a:ext>
            </a:extLst>
          </p:cNvPr>
          <p:cNvGrpSpPr>
            <a:grpSpLocks/>
          </p:cNvGrpSpPr>
          <p:nvPr/>
        </p:nvGrpSpPr>
        <p:grpSpPr bwMode="auto">
          <a:xfrm rot="3994444">
            <a:off x="6732230" y="2609029"/>
            <a:ext cx="2667000" cy="1676400"/>
            <a:chOff x="3698" y="1248"/>
            <a:chExt cx="1294" cy="804"/>
          </a:xfrm>
        </p:grpSpPr>
        <p:pic>
          <p:nvPicPr>
            <p:cNvPr id="9" name="Picture 5">
              <a:extLst>
                <a:ext uri="{FF2B5EF4-FFF2-40B4-BE49-F238E27FC236}">
                  <a16:creationId xmlns:a16="http://schemas.microsoft.com/office/drawing/2014/main" id="{1F826443-0451-E22D-9A24-0C76388CBC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18" t="12372" r="6361" b="8734"/>
            <a:stretch>
              <a:fillRect/>
            </a:stretch>
          </p:blipFill>
          <p:spPr bwMode="auto">
            <a:xfrm>
              <a:off x="3698" y="1250"/>
              <a:ext cx="1292" cy="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 name="Rectangle 6">
              <a:extLst>
                <a:ext uri="{FF2B5EF4-FFF2-40B4-BE49-F238E27FC236}">
                  <a16:creationId xmlns:a16="http://schemas.microsoft.com/office/drawing/2014/main" id="{60881E98-93CC-D8F6-ED2E-93AB22543A2A}"/>
                </a:ext>
              </a:extLst>
            </p:cNvPr>
            <p:cNvSpPr>
              <a:spLocks noChangeArrowheads="1"/>
            </p:cNvSpPr>
            <p:nvPr/>
          </p:nvSpPr>
          <p:spPr bwMode="auto">
            <a:xfrm>
              <a:off x="4848" y="1248"/>
              <a:ext cx="144" cy="144"/>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9pPr>
            </a:lstStyle>
            <a:p>
              <a:pPr algn="ctr" eaLnBrk="1" hangingPunct="1">
                <a:spcBef>
                  <a:spcPct val="0"/>
                </a:spcBef>
                <a:buFontTx/>
                <a:buNone/>
              </a:pPr>
              <a:endParaRPr lang="en-US" altLang="en-US" sz="1800">
                <a:solidFill>
                  <a:schemeClr val="tx1"/>
                </a:solidFill>
                <a:latin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17237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70" y="2205337"/>
            <a:ext cx="4647996" cy="2816284"/>
          </a:xfrm>
        </p:spPr>
        <p:txBody>
          <a:bodyPr/>
          <a:lstStyle/>
          <a:p>
            <a:pPr marL="457200" indent="-457200">
              <a:buFont typeface="+mj-lt"/>
              <a:buAutoNum type="arabicPeriod" startAt="6"/>
            </a:pPr>
            <a:r>
              <a:rPr lang="en-US" b="1" dirty="0">
                <a:solidFill>
                  <a:schemeClr val="accent1"/>
                </a:solidFill>
              </a:rPr>
              <a:t>Clean site if possible. </a:t>
            </a:r>
          </a:p>
          <a:p>
            <a:pPr marL="457200" indent="-457200">
              <a:buFont typeface="+mj-lt"/>
              <a:buAutoNum type="arabicPeriod" startAt="6"/>
            </a:pPr>
            <a:endParaRPr lang="en-US" b="1" dirty="0">
              <a:solidFill>
                <a:schemeClr val="accent1"/>
              </a:solidFill>
            </a:endParaRPr>
          </a:p>
          <a:p>
            <a:pPr marL="457200" indent="-457200">
              <a:buFont typeface="+mj-lt"/>
              <a:buAutoNum type="arabicPeriod" startAt="6"/>
            </a:pPr>
            <a:r>
              <a:rPr lang="en-US" b="1" dirty="0">
                <a:solidFill>
                  <a:schemeClr val="accent1"/>
                </a:solidFill>
              </a:rPr>
              <a:t>Inject at 90° into the tissue under cleansed area (may administer through clothing as necessary) </a:t>
            </a:r>
          </a:p>
          <a:p>
            <a:pPr lvl="1"/>
            <a:r>
              <a:rPr lang="en-US" sz="1870" b="1" dirty="0">
                <a:solidFill>
                  <a:schemeClr val="accent1"/>
                </a:solidFill>
                <a:latin typeface="Arial" panose="020B0604020202020204" pitchFamily="34" charset="0"/>
                <a:cs typeface="Arial" panose="020B0604020202020204" pitchFamily="34" charset="0"/>
              </a:rPr>
              <a:t>buttocks </a:t>
            </a:r>
          </a:p>
          <a:p>
            <a:pPr lvl="1"/>
            <a:r>
              <a:rPr lang="en-US" sz="1870" b="1" dirty="0">
                <a:solidFill>
                  <a:schemeClr val="accent1"/>
                </a:solidFill>
                <a:latin typeface="Arial" panose="020B0604020202020204" pitchFamily="34" charset="0"/>
                <a:cs typeface="Arial" panose="020B0604020202020204" pitchFamily="34" charset="0"/>
              </a:rPr>
              <a:t>thigh</a:t>
            </a:r>
          </a:p>
          <a:p>
            <a:pPr lvl="1"/>
            <a:r>
              <a:rPr lang="en-US" sz="1870" b="1" dirty="0">
                <a:solidFill>
                  <a:schemeClr val="accent1"/>
                </a:solidFill>
                <a:latin typeface="Arial" panose="020B0604020202020204" pitchFamily="34" charset="0"/>
                <a:cs typeface="Arial" panose="020B0604020202020204" pitchFamily="34" charset="0"/>
              </a:rPr>
              <a:t>arm</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Injecting</a:t>
            </a:r>
          </a:p>
        </p:txBody>
      </p:sp>
      <p:pic>
        <p:nvPicPr>
          <p:cNvPr id="4" name="Picture 3">
            <a:extLst>
              <a:ext uri="{FF2B5EF4-FFF2-40B4-BE49-F238E27FC236}">
                <a16:creationId xmlns:a16="http://schemas.microsoft.com/office/drawing/2014/main" id="{EA7E0E25-3866-8C40-AC1A-2DACBF1A7A7D}"/>
              </a:ext>
            </a:extLst>
          </p:cNvPr>
          <p:cNvPicPr>
            <a:picLocks noChangeAspect="1"/>
          </p:cNvPicPr>
          <p:nvPr/>
        </p:nvPicPr>
        <p:blipFill>
          <a:blip r:embed="rId3"/>
          <a:stretch>
            <a:fillRect/>
          </a:stretch>
        </p:blipFill>
        <p:spPr>
          <a:xfrm>
            <a:off x="781232" y="2274685"/>
            <a:ext cx="977900" cy="977900"/>
          </a:xfrm>
          <a:prstGeom prst="rect">
            <a:avLst/>
          </a:prstGeom>
        </p:spPr>
      </p:pic>
      <p:grpSp>
        <p:nvGrpSpPr>
          <p:cNvPr id="5" name="Group 4">
            <a:extLst>
              <a:ext uri="{FF2B5EF4-FFF2-40B4-BE49-F238E27FC236}">
                <a16:creationId xmlns:a16="http://schemas.microsoft.com/office/drawing/2014/main" id="{5998DD1B-00FC-C400-BEDA-8B69B9438A2A}"/>
              </a:ext>
            </a:extLst>
          </p:cNvPr>
          <p:cNvGrpSpPr>
            <a:grpSpLocks/>
          </p:cNvGrpSpPr>
          <p:nvPr/>
        </p:nvGrpSpPr>
        <p:grpSpPr bwMode="auto">
          <a:xfrm>
            <a:off x="6851674" y="3086877"/>
            <a:ext cx="2743200" cy="1828800"/>
            <a:chOff x="3120" y="2352"/>
            <a:chExt cx="1008" cy="720"/>
          </a:xfrm>
        </p:grpSpPr>
        <p:pic>
          <p:nvPicPr>
            <p:cNvPr id="6" name="Picture 5">
              <a:extLst>
                <a:ext uri="{FF2B5EF4-FFF2-40B4-BE49-F238E27FC236}">
                  <a16:creationId xmlns:a16="http://schemas.microsoft.com/office/drawing/2014/main" id="{C824A67E-293E-8B5E-2C68-D21129A55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754" b="963"/>
            <a:stretch>
              <a:fillRect/>
            </a:stretch>
          </p:blipFill>
          <p:spPr bwMode="auto">
            <a:xfrm>
              <a:off x="3120" y="2352"/>
              <a:ext cx="1008"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 name="Rectangle 6">
              <a:extLst>
                <a:ext uri="{FF2B5EF4-FFF2-40B4-BE49-F238E27FC236}">
                  <a16:creationId xmlns:a16="http://schemas.microsoft.com/office/drawing/2014/main" id="{2DAF7F0F-04A1-8A7A-355B-D838E57A5B47}"/>
                </a:ext>
              </a:extLst>
            </p:cNvPr>
            <p:cNvSpPr>
              <a:spLocks noChangeArrowheads="1"/>
            </p:cNvSpPr>
            <p:nvPr/>
          </p:nvSpPr>
          <p:spPr bwMode="auto">
            <a:xfrm>
              <a:off x="4032" y="2352"/>
              <a:ext cx="96" cy="144"/>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Font typeface="Arial" panose="020B0604020202020204" pitchFamily="34" charset="0"/>
                <a:buChar char="•"/>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9pPr>
            </a:lstStyle>
            <a:p>
              <a:pPr algn="ctr" eaLnBrk="1" hangingPunct="1">
                <a:spcBef>
                  <a:spcPct val="0"/>
                </a:spcBef>
                <a:buFontTx/>
                <a:buNone/>
              </a:pPr>
              <a:endParaRPr lang="en-US" altLang="en-US" sz="1800">
                <a:solidFill>
                  <a:schemeClr val="tx1"/>
                </a:solidFill>
                <a:latin typeface="Verdana" panose="020B0604030504040204" pitchFamily="34" charset="0"/>
                <a:cs typeface="Arial" panose="020B0604020202020204" pitchFamily="34" charset="0"/>
              </a:endParaRPr>
            </a:p>
          </p:txBody>
        </p:sp>
      </p:grpSp>
    </p:spTree>
    <p:extLst>
      <p:ext uri="{BB962C8B-B14F-4D97-AF65-F5344CB8AC3E}">
        <p14:creationId xmlns:p14="http://schemas.microsoft.com/office/powerpoint/2010/main" val="3684136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Auto-injector package contents:</a:t>
            </a:r>
            <a:br>
              <a:rPr lang="en-US" dirty="0"/>
            </a:br>
            <a:r>
              <a:rPr lang="en-US" altLang="en-US" sz="1800" b="1" dirty="0">
                <a:solidFill>
                  <a:schemeClr val="tx1"/>
                </a:solidFill>
                <a:latin typeface="Arial" panose="020B0604020202020204" pitchFamily="34" charset="0"/>
                <a:cs typeface="Arial" panose="020B0604020202020204" pitchFamily="34" charset="0"/>
              </a:rPr>
              <a:t>*Subcutaneous use only for auto-injector and pre-filled  syringe</a:t>
            </a:r>
          </a:p>
        </p:txBody>
      </p:sp>
      <p:pic>
        <p:nvPicPr>
          <p:cNvPr id="5" name="Picture 4">
            <a:extLst>
              <a:ext uri="{FF2B5EF4-FFF2-40B4-BE49-F238E27FC236}">
                <a16:creationId xmlns:a16="http://schemas.microsoft.com/office/drawing/2014/main" id="{CEFC6590-E64A-47A5-129A-4140AF627A7B}"/>
              </a:ext>
            </a:extLst>
          </p:cNvPr>
          <p:cNvPicPr>
            <a:picLocks noChangeAspect="1"/>
          </p:cNvPicPr>
          <p:nvPr/>
        </p:nvPicPr>
        <p:blipFill rotWithShape="1">
          <a:blip r:embed="rId3"/>
          <a:srcRect l="4041" r="11622"/>
          <a:stretch/>
        </p:blipFill>
        <p:spPr>
          <a:xfrm>
            <a:off x="1602376" y="2362200"/>
            <a:ext cx="7355432" cy="2133600"/>
          </a:xfrm>
          <a:prstGeom prst="rect">
            <a:avLst/>
          </a:prstGeom>
        </p:spPr>
      </p:pic>
      <p:pic>
        <p:nvPicPr>
          <p:cNvPr id="9" name="Picture 8">
            <a:extLst>
              <a:ext uri="{FF2B5EF4-FFF2-40B4-BE49-F238E27FC236}">
                <a16:creationId xmlns:a16="http://schemas.microsoft.com/office/drawing/2014/main" id="{B81F70F4-070B-EB5A-95F3-661EFD9C1BD5}"/>
              </a:ext>
            </a:extLst>
          </p:cNvPr>
          <p:cNvPicPr>
            <a:picLocks noChangeAspect="1"/>
          </p:cNvPicPr>
          <p:nvPr/>
        </p:nvPicPr>
        <p:blipFill>
          <a:blip r:embed="rId4"/>
          <a:stretch>
            <a:fillRect/>
          </a:stretch>
        </p:blipFill>
        <p:spPr>
          <a:xfrm>
            <a:off x="2040915" y="4495800"/>
            <a:ext cx="6781800" cy="2169069"/>
          </a:xfrm>
          <a:prstGeom prst="rect">
            <a:avLst/>
          </a:prstGeom>
        </p:spPr>
      </p:pic>
    </p:spTree>
    <p:extLst>
      <p:ext uri="{BB962C8B-B14F-4D97-AF65-F5344CB8AC3E}">
        <p14:creationId xmlns:p14="http://schemas.microsoft.com/office/powerpoint/2010/main" val="36460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87179" y="2205337"/>
            <a:ext cx="9738581" cy="2739533"/>
          </a:xfrm>
        </p:spPr>
        <p:txBody>
          <a:bodyPr/>
          <a:lstStyle/>
          <a:p>
            <a:pPr marL="457200" indent="-457200">
              <a:buFont typeface="+mj-lt"/>
              <a:buAutoNum type="arabicPeriod"/>
            </a:pPr>
            <a:r>
              <a:rPr lang="en-US" dirty="0"/>
              <a:t>Tear open pouch at dotted line and carefully remove pen</a:t>
            </a:r>
          </a:p>
          <a:p>
            <a:pPr marL="457200" indent="-457200">
              <a:buFont typeface="+mj-lt"/>
              <a:buAutoNum type="arabicPeriod"/>
            </a:pPr>
            <a:r>
              <a:rPr lang="en-US" dirty="0"/>
              <a:t>Inspect. Solution should be clear and colorless (or pale yellow)</a:t>
            </a:r>
          </a:p>
          <a:p>
            <a:pPr marL="457200" indent="-457200">
              <a:buFont typeface="+mj-lt"/>
              <a:buAutoNum type="arabicPeriod"/>
            </a:pPr>
            <a:r>
              <a:rPr lang="en-US" dirty="0"/>
              <a:t>Pull the red needle cap straight off </a:t>
            </a:r>
          </a:p>
          <a:p>
            <a:pPr marL="457200" indent="-457200">
              <a:buFont typeface="+mj-lt"/>
              <a:buAutoNum type="arabicPeriod"/>
            </a:pPr>
            <a:r>
              <a:rPr lang="en-US" dirty="0"/>
              <a:t>Choose site and expose bare skin—do NOT administer ready-to-use through clothing and inject into fatty tissue only: </a:t>
            </a:r>
          </a:p>
          <a:p>
            <a:pPr lvl="1"/>
            <a:r>
              <a:rPr lang="en-US" sz="1870" dirty="0">
                <a:latin typeface="Arial" panose="020B0604020202020204" pitchFamily="34" charset="0"/>
                <a:cs typeface="Arial" panose="020B0604020202020204" pitchFamily="34" charset="0"/>
              </a:rPr>
              <a:t>Lower abdomen, outer thigh, outer arms</a:t>
            </a:r>
          </a:p>
          <a:p>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Preparation with Auto-Injector</a:t>
            </a:r>
          </a:p>
        </p:txBody>
      </p:sp>
      <p:pic>
        <p:nvPicPr>
          <p:cNvPr id="5" name="Picture 4">
            <a:extLst>
              <a:ext uri="{FF2B5EF4-FFF2-40B4-BE49-F238E27FC236}">
                <a16:creationId xmlns:a16="http://schemas.microsoft.com/office/drawing/2014/main" id="{2F7AC656-E7FE-25D5-643A-B8BA26696C18}"/>
              </a:ext>
            </a:extLst>
          </p:cNvPr>
          <p:cNvPicPr>
            <a:picLocks noChangeAspect="1"/>
          </p:cNvPicPr>
          <p:nvPr/>
        </p:nvPicPr>
        <p:blipFill rotWithShape="1">
          <a:blip r:embed="rId3"/>
          <a:srcRect l="11660" t="1926" r="13198" b="13974"/>
          <a:stretch/>
        </p:blipFill>
        <p:spPr>
          <a:xfrm>
            <a:off x="8337857" y="4801122"/>
            <a:ext cx="1663781" cy="1121737"/>
          </a:xfrm>
          <a:prstGeom prst="rect">
            <a:avLst/>
          </a:prstGeom>
        </p:spPr>
      </p:pic>
      <p:pic>
        <p:nvPicPr>
          <p:cNvPr id="7" name="Picture 6">
            <a:extLst>
              <a:ext uri="{FF2B5EF4-FFF2-40B4-BE49-F238E27FC236}">
                <a16:creationId xmlns:a16="http://schemas.microsoft.com/office/drawing/2014/main" id="{70F304FF-601E-9512-7E37-93FAA6D416BA}"/>
              </a:ext>
            </a:extLst>
          </p:cNvPr>
          <p:cNvPicPr>
            <a:picLocks noChangeAspect="1"/>
          </p:cNvPicPr>
          <p:nvPr/>
        </p:nvPicPr>
        <p:blipFill rotWithShape="1">
          <a:blip r:embed="rId4"/>
          <a:srcRect l="8080" t="1834" r="22223" b="4801"/>
          <a:stretch/>
        </p:blipFill>
        <p:spPr>
          <a:xfrm>
            <a:off x="5778950" y="4801122"/>
            <a:ext cx="1973018" cy="1121737"/>
          </a:xfrm>
          <a:prstGeom prst="rect">
            <a:avLst/>
          </a:prstGeom>
        </p:spPr>
      </p:pic>
      <p:pic>
        <p:nvPicPr>
          <p:cNvPr id="12" name="Picture 11">
            <a:extLst>
              <a:ext uri="{FF2B5EF4-FFF2-40B4-BE49-F238E27FC236}">
                <a16:creationId xmlns:a16="http://schemas.microsoft.com/office/drawing/2014/main" id="{B8F1C7AA-BF3B-19A0-7FEC-F00A2600FEB9}"/>
              </a:ext>
            </a:extLst>
          </p:cNvPr>
          <p:cNvPicPr>
            <a:picLocks noChangeAspect="1"/>
          </p:cNvPicPr>
          <p:nvPr/>
        </p:nvPicPr>
        <p:blipFill rotWithShape="1">
          <a:blip r:embed="rId5"/>
          <a:srcRect l="4166" t="8104" r="54264" b="8381"/>
          <a:stretch/>
        </p:blipFill>
        <p:spPr>
          <a:xfrm flipV="1">
            <a:off x="997442" y="4925162"/>
            <a:ext cx="1809816" cy="873657"/>
          </a:xfrm>
          <a:prstGeom prst="rect">
            <a:avLst/>
          </a:prstGeom>
        </p:spPr>
      </p:pic>
      <p:pic>
        <p:nvPicPr>
          <p:cNvPr id="16" name="Picture 15">
            <a:extLst>
              <a:ext uri="{FF2B5EF4-FFF2-40B4-BE49-F238E27FC236}">
                <a16:creationId xmlns:a16="http://schemas.microsoft.com/office/drawing/2014/main" id="{18C5D748-F17A-1B1A-E936-875BE0B81E6D}"/>
              </a:ext>
            </a:extLst>
          </p:cNvPr>
          <p:cNvPicPr>
            <a:picLocks noChangeAspect="1"/>
          </p:cNvPicPr>
          <p:nvPr/>
        </p:nvPicPr>
        <p:blipFill rotWithShape="1">
          <a:blip r:embed="rId5"/>
          <a:srcRect l="49660" t="8104" r="10001" b="8381"/>
          <a:stretch/>
        </p:blipFill>
        <p:spPr>
          <a:xfrm flipV="1">
            <a:off x="3401512" y="4916378"/>
            <a:ext cx="1791549" cy="891224"/>
          </a:xfrm>
          <a:prstGeom prst="rect">
            <a:avLst/>
          </a:prstGeom>
        </p:spPr>
      </p:pic>
      <p:sp>
        <p:nvSpPr>
          <p:cNvPr id="18" name="Chevron 17">
            <a:extLst>
              <a:ext uri="{FF2B5EF4-FFF2-40B4-BE49-F238E27FC236}">
                <a16:creationId xmlns:a16="http://schemas.microsoft.com/office/drawing/2014/main" id="{1CA14C1D-25B8-82EA-A6F9-E74F971AC888}"/>
              </a:ext>
            </a:extLst>
          </p:cNvPr>
          <p:cNvSpPr/>
          <p:nvPr/>
        </p:nvSpPr>
        <p:spPr>
          <a:xfrm>
            <a:off x="7799029" y="5082072"/>
            <a:ext cx="477126" cy="55983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a:extLst>
              <a:ext uri="{FF2B5EF4-FFF2-40B4-BE49-F238E27FC236}">
                <a16:creationId xmlns:a16="http://schemas.microsoft.com/office/drawing/2014/main" id="{D81C76BC-A447-5014-4368-75125F770688}"/>
              </a:ext>
            </a:extLst>
          </p:cNvPr>
          <p:cNvSpPr/>
          <p:nvPr/>
        </p:nvSpPr>
        <p:spPr>
          <a:xfrm>
            <a:off x="5270433" y="5082072"/>
            <a:ext cx="477126" cy="55983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a:extLst>
              <a:ext uri="{FF2B5EF4-FFF2-40B4-BE49-F238E27FC236}">
                <a16:creationId xmlns:a16="http://schemas.microsoft.com/office/drawing/2014/main" id="{2EF17C09-6F40-5625-C238-28D106EE0C88}"/>
              </a:ext>
            </a:extLst>
          </p:cNvPr>
          <p:cNvSpPr/>
          <p:nvPr/>
        </p:nvSpPr>
        <p:spPr>
          <a:xfrm>
            <a:off x="2863135" y="5082072"/>
            <a:ext cx="477126" cy="559836"/>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77717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87180" y="2205337"/>
            <a:ext cx="5417678" cy="3540072"/>
          </a:xfrm>
        </p:spPr>
        <p:txBody>
          <a:bodyPr/>
          <a:lstStyle/>
          <a:p>
            <a:pPr marL="457200" indent="-457200">
              <a:buFont typeface="+mj-lt"/>
              <a:buAutoNum type="arabicPeriod" startAt="5"/>
            </a:pPr>
            <a:r>
              <a:rPr lang="en-US" dirty="0"/>
              <a:t>Use gloves and clean site, if possible. Push and hold straight down against the injection site. Listen for a click. </a:t>
            </a:r>
          </a:p>
          <a:p>
            <a:pPr marL="457200" indent="-457200">
              <a:buFont typeface="+mj-lt"/>
              <a:buAutoNum type="arabicPeriod" startAt="5"/>
            </a:pPr>
            <a:endParaRPr lang="en-US" dirty="0"/>
          </a:p>
          <a:p>
            <a:pPr marL="457200" indent="-457200">
              <a:buFont typeface="+mj-lt"/>
              <a:buAutoNum type="arabicPeriod" startAt="5"/>
            </a:pPr>
            <a:r>
              <a:rPr lang="en-US" dirty="0"/>
              <a:t>Continue to hold the device down and count slowly to 5.</a:t>
            </a:r>
          </a:p>
          <a:p>
            <a:pPr marL="457200" indent="-457200">
              <a:buFont typeface="+mj-lt"/>
              <a:buAutoNum type="arabicPeriod" startAt="5"/>
            </a:pPr>
            <a:endParaRPr lang="en-US" dirty="0"/>
          </a:p>
          <a:p>
            <a:pPr marL="457200" indent="-457200">
              <a:buFont typeface="+mj-lt"/>
              <a:buAutoNum type="arabicPeriod" startAt="5"/>
            </a:pPr>
            <a:r>
              <a:rPr lang="en-US" dirty="0"/>
              <a:t>Lift the device straight up—the yellow needle guard will lock over the needle. Carefully replace the red cap.</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Injection with Auto-Injector</a:t>
            </a:r>
          </a:p>
        </p:txBody>
      </p:sp>
      <p:pic>
        <p:nvPicPr>
          <p:cNvPr id="4" name="Picture 3">
            <a:extLst>
              <a:ext uri="{FF2B5EF4-FFF2-40B4-BE49-F238E27FC236}">
                <a16:creationId xmlns:a16="http://schemas.microsoft.com/office/drawing/2014/main" id="{19BB1E8F-414A-2B06-2D20-4BF72E94F00A}"/>
              </a:ext>
            </a:extLst>
          </p:cNvPr>
          <p:cNvPicPr>
            <a:picLocks noChangeAspect="1"/>
          </p:cNvPicPr>
          <p:nvPr/>
        </p:nvPicPr>
        <p:blipFill rotWithShape="1">
          <a:blip r:embed="rId3"/>
          <a:srcRect l="4498" r="12053" b="6103"/>
          <a:stretch/>
        </p:blipFill>
        <p:spPr>
          <a:xfrm>
            <a:off x="6512765" y="3210990"/>
            <a:ext cx="2149033" cy="1497045"/>
          </a:xfrm>
          <a:prstGeom prst="rect">
            <a:avLst/>
          </a:prstGeom>
        </p:spPr>
      </p:pic>
      <p:pic>
        <p:nvPicPr>
          <p:cNvPr id="6" name="Picture 5">
            <a:extLst>
              <a:ext uri="{FF2B5EF4-FFF2-40B4-BE49-F238E27FC236}">
                <a16:creationId xmlns:a16="http://schemas.microsoft.com/office/drawing/2014/main" id="{E7A0BA6B-2116-889B-451C-00A209879E81}"/>
              </a:ext>
            </a:extLst>
          </p:cNvPr>
          <p:cNvPicPr>
            <a:picLocks noChangeAspect="1"/>
          </p:cNvPicPr>
          <p:nvPr/>
        </p:nvPicPr>
        <p:blipFill rotWithShape="1">
          <a:blip r:embed="rId4"/>
          <a:srcRect l="1558" t="-2262" r="19322" b="7304"/>
          <a:stretch/>
        </p:blipFill>
        <p:spPr>
          <a:xfrm>
            <a:off x="6343882" y="4864312"/>
            <a:ext cx="2149033" cy="1253602"/>
          </a:xfrm>
          <a:prstGeom prst="rect">
            <a:avLst/>
          </a:prstGeom>
        </p:spPr>
      </p:pic>
      <p:pic>
        <p:nvPicPr>
          <p:cNvPr id="8" name="Picture 7">
            <a:extLst>
              <a:ext uri="{FF2B5EF4-FFF2-40B4-BE49-F238E27FC236}">
                <a16:creationId xmlns:a16="http://schemas.microsoft.com/office/drawing/2014/main" id="{F4808B7C-4870-406A-3642-C72DBC3BD8FF}"/>
              </a:ext>
            </a:extLst>
          </p:cNvPr>
          <p:cNvPicPr>
            <a:picLocks noChangeAspect="1"/>
          </p:cNvPicPr>
          <p:nvPr/>
        </p:nvPicPr>
        <p:blipFill rotWithShape="1">
          <a:blip r:embed="rId5"/>
          <a:srcRect l="6599" t="8689" r="19154" b="10336"/>
          <a:stretch/>
        </p:blipFill>
        <p:spPr>
          <a:xfrm>
            <a:off x="6466114" y="1988884"/>
            <a:ext cx="2026802" cy="1065829"/>
          </a:xfrm>
          <a:prstGeom prst="rect">
            <a:avLst/>
          </a:prstGeom>
        </p:spPr>
      </p:pic>
    </p:spTree>
    <p:extLst>
      <p:ext uri="{BB962C8B-B14F-4D97-AF65-F5344CB8AC3E}">
        <p14:creationId xmlns:p14="http://schemas.microsoft.com/office/powerpoint/2010/main" val="231507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9224C2A-276A-B121-BAB7-6750BB4E059A}"/>
              </a:ext>
            </a:extLst>
          </p:cNvPr>
          <p:cNvPicPr>
            <a:picLocks noChangeAspect="1"/>
          </p:cNvPicPr>
          <p:nvPr/>
        </p:nvPicPr>
        <p:blipFill rotWithShape="1">
          <a:blip r:embed="rId3"/>
          <a:srcRect l="5724" t="5477" r="41010" b="1426"/>
          <a:stretch/>
        </p:blipFill>
        <p:spPr>
          <a:xfrm>
            <a:off x="8177843" y="1827868"/>
            <a:ext cx="1828800" cy="1554479"/>
          </a:xfrm>
          <a:prstGeom prst="rect">
            <a:avLst/>
          </a:prstGeom>
        </p:spPr>
      </p:pic>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87180" y="2205337"/>
            <a:ext cx="3990094" cy="741357"/>
          </a:xfrm>
        </p:spPr>
        <p:txBody>
          <a:bodyPr/>
          <a:lstStyle/>
          <a:p>
            <a:pPr marL="0" indent="0">
              <a:buNone/>
            </a:pPr>
            <a:r>
              <a:rPr lang="en-US" b="1" dirty="0">
                <a:solidFill>
                  <a:schemeClr val="accent1"/>
                </a:solidFill>
              </a:rPr>
              <a:t>KIT CONTENTS</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Nasal Powder Glucagon</a:t>
            </a:r>
          </a:p>
        </p:txBody>
      </p:sp>
      <p:cxnSp>
        <p:nvCxnSpPr>
          <p:cNvPr id="23" name="Straight Connector 22">
            <a:extLst>
              <a:ext uri="{FF2B5EF4-FFF2-40B4-BE49-F238E27FC236}">
                <a16:creationId xmlns:a16="http://schemas.microsoft.com/office/drawing/2014/main" id="{696A8E41-7B73-0C89-4F96-AB04D1777C0F}"/>
              </a:ext>
            </a:extLst>
          </p:cNvPr>
          <p:cNvCxnSpPr>
            <a:cxnSpLocks/>
          </p:cNvCxnSpPr>
          <p:nvPr/>
        </p:nvCxnSpPr>
        <p:spPr>
          <a:xfrm>
            <a:off x="5169159" y="2205337"/>
            <a:ext cx="0" cy="39248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355775CC-95E2-1140-35A5-67DA273E4A11}"/>
              </a:ext>
            </a:extLst>
          </p:cNvPr>
          <p:cNvSpPr txBox="1">
            <a:spLocks/>
          </p:cNvSpPr>
          <p:nvPr/>
        </p:nvSpPr>
        <p:spPr>
          <a:xfrm>
            <a:off x="5499138" y="2205337"/>
            <a:ext cx="3990094" cy="4327531"/>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b="1" dirty="0">
                <a:solidFill>
                  <a:schemeClr val="accent1"/>
                </a:solidFill>
              </a:rPr>
              <a:t>PREPARATION</a:t>
            </a:r>
          </a:p>
          <a:p>
            <a:pPr marL="457200" indent="-457200">
              <a:buFont typeface="+mj-lt"/>
              <a:buAutoNum type="arabicPeriod"/>
            </a:pPr>
            <a:r>
              <a:rPr lang="en-US" dirty="0"/>
              <a:t>Remove the shrink wrap by pulling on the red stripe</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r>
              <a:rPr lang="en-US" dirty="0"/>
              <a:t>Open the lid and remove – be careful not to press the plunger until ready to give</a:t>
            </a:r>
          </a:p>
          <a:p>
            <a:pPr marL="0" indent="0">
              <a:buNone/>
            </a:pPr>
            <a:endParaRPr lang="en-US" dirty="0"/>
          </a:p>
        </p:txBody>
      </p:sp>
      <p:pic>
        <p:nvPicPr>
          <p:cNvPr id="12" name="Picture 11">
            <a:extLst>
              <a:ext uri="{FF2B5EF4-FFF2-40B4-BE49-F238E27FC236}">
                <a16:creationId xmlns:a16="http://schemas.microsoft.com/office/drawing/2014/main" id="{21E3D5B8-7C68-A072-ACA6-3FB2E0B945D8}"/>
              </a:ext>
            </a:extLst>
          </p:cNvPr>
          <p:cNvPicPr>
            <a:picLocks noChangeAspect="1"/>
          </p:cNvPicPr>
          <p:nvPr/>
        </p:nvPicPr>
        <p:blipFill rotWithShape="1">
          <a:blip r:embed="rId4"/>
          <a:srcRect l="3367" t="8181" b="8909"/>
          <a:stretch/>
        </p:blipFill>
        <p:spPr>
          <a:xfrm>
            <a:off x="787180" y="2660933"/>
            <a:ext cx="4347732" cy="1600200"/>
          </a:xfrm>
          <a:prstGeom prst="rect">
            <a:avLst/>
          </a:prstGeom>
        </p:spPr>
      </p:pic>
      <p:pic>
        <p:nvPicPr>
          <p:cNvPr id="14" name="Picture 13">
            <a:extLst>
              <a:ext uri="{FF2B5EF4-FFF2-40B4-BE49-F238E27FC236}">
                <a16:creationId xmlns:a16="http://schemas.microsoft.com/office/drawing/2014/main" id="{F11E1BA5-6A9B-DBC4-DDEF-4581252F7A57}"/>
              </a:ext>
            </a:extLst>
          </p:cNvPr>
          <p:cNvPicPr>
            <a:picLocks noChangeAspect="1"/>
          </p:cNvPicPr>
          <p:nvPr/>
        </p:nvPicPr>
        <p:blipFill rotWithShape="1">
          <a:blip r:embed="rId5"/>
          <a:srcRect l="8824" r="18235" b="9609"/>
          <a:stretch/>
        </p:blipFill>
        <p:spPr>
          <a:xfrm>
            <a:off x="5968360" y="3536302"/>
            <a:ext cx="3175354" cy="1620307"/>
          </a:xfrm>
          <a:prstGeom prst="rect">
            <a:avLst/>
          </a:prstGeom>
        </p:spPr>
      </p:pic>
    </p:spTree>
    <p:extLst>
      <p:ext uri="{BB962C8B-B14F-4D97-AF65-F5344CB8AC3E}">
        <p14:creationId xmlns:p14="http://schemas.microsoft.com/office/powerpoint/2010/main" val="3129277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Nasal Powder Glucagon</a:t>
            </a:r>
          </a:p>
        </p:txBody>
      </p:sp>
      <p:cxnSp>
        <p:nvCxnSpPr>
          <p:cNvPr id="23" name="Straight Connector 22">
            <a:extLst>
              <a:ext uri="{FF2B5EF4-FFF2-40B4-BE49-F238E27FC236}">
                <a16:creationId xmlns:a16="http://schemas.microsoft.com/office/drawing/2014/main" id="{696A8E41-7B73-0C89-4F96-AB04D1777C0F}"/>
              </a:ext>
            </a:extLst>
          </p:cNvPr>
          <p:cNvCxnSpPr>
            <a:cxnSpLocks/>
          </p:cNvCxnSpPr>
          <p:nvPr/>
        </p:nvCxnSpPr>
        <p:spPr>
          <a:xfrm>
            <a:off x="3993502" y="2205337"/>
            <a:ext cx="0" cy="39248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Text Placeholder 1">
            <a:extLst>
              <a:ext uri="{FF2B5EF4-FFF2-40B4-BE49-F238E27FC236}">
                <a16:creationId xmlns:a16="http://schemas.microsoft.com/office/drawing/2014/main" id="{355775CC-95E2-1140-35A5-67DA273E4A11}"/>
              </a:ext>
            </a:extLst>
          </p:cNvPr>
          <p:cNvSpPr txBox="1">
            <a:spLocks/>
          </p:cNvSpPr>
          <p:nvPr/>
        </p:nvSpPr>
        <p:spPr>
          <a:xfrm>
            <a:off x="787180" y="4636553"/>
            <a:ext cx="3038473" cy="1149289"/>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dirty="0"/>
              <a:t>Use gloves if possible. Hold device between fingers and thumb—do not push plunger yet. </a:t>
            </a:r>
          </a:p>
        </p:txBody>
      </p:sp>
      <p:pic>
        <p:nvPicPr>
          <p:cNvPr id="4" name="Picture 3">
            <a:extLst>
              <a:ext uri="{FF2B5EF4-FFF2-40B4-BE49-F238E27FC236}">
                <a16:creationId xmlns:a16="http://schemas.microsoft.com/office/drawing/2014/main" id="{8ACACD09-F6BA-4303-688D-E6E9E9D1C8A4}"/>
              </a:ext>
            </a:extLst>
          </p:cNvPr>
          <p:cNvPicPr>
            <a:picLocks noChangeAspect="1"/>
          </p:cNvPicPr>
          <p:nvPr/>
        </p:nvPicPr>
        <p:blipFill rotWithShape="1">
          <a:blip r:embed="rId3"/>
          <a:srcRect l="1369" t="2344" r="10959" b="3551"/>
          <a:stretch/>
        </p:blipFill>
        <p:spPr>
          <a:xfrm>
            <a:off x="879475" y="2611470"/>
            <a:ext cx="3038475" cy="1566715"/>
          </a:xfrm>
          <a:prstGeom prst="rect">
            <a:avLst/>
          </a:prstGeom>
        </p:spPr>
      </p:pic>
      <p:pic>
        <p:nvPicPr>
          <p:cNvPr id="6" name="Picture 5">
            <a:extLst>
              <a:ext uri="{FF2B5EF4-FFF2-40B4-BE49-F238E27FC236}">
                <a16:creationId xmlns:a16="http://schemas.microsoft.com/office/drawing/2014/main" id="{80FC548D-206B-944C-9DE1-2D09FADCB500}"/>
              </a:ext>
            </a:extLst>
          </p:cNvPr>
          <p:cNvPicPr>
            <a:picLocks noChangeAspect="1"/>
          </p:cNvPicPr>
          <p:nvPr/>
        </p:nvPicPr>
        <p:blipFill rotWithShape="1">
          <a:blip r:embed="rId4"/>
          <a:srcRect l="4157" t="3150" r="15337" b="1144"/>
          <a:stretch/>
        </p:blipFill>
        <p:spPr>
          <a:xfrm>
            <a:off x="5008671" y="2443762"/>
            <a:ext cx="1516642" cy="1902129"/>
          </a:xfrm>
          <a:prstGeom prst="rect">
            <a:avLst/>
          </a:prstGeom>
        </p:spPr>
      </p:pic>
      <p:pic>
        <p:nvPicPr>
          <p:cNvPr id="7" name="Picture 6">
            <a:extLst>
              <a:ext uri="{FF2B5EF4-FFF2-40B4-BE49-F238E27FC236}">
                <a16:creationId xmlns:a16="http://schemas.microsoft.com/office/drawing/2014/main" id="{4FD5805D-B4F9-BD2B-7B45-845B708387DC}"/>
              </a:ext>
            </a:extLst>
          </p:cNvPr>
          <p:cNvPicPr>
            <a:picLocks noChangeAspect="1"/>
          </p:cNvPicPr>
          <p:nvPr/>
        </p:nvPicPr>
        <p:blipFill rotWithShape="1">
          <a:blip r:embed="rId5"/>
          <a:srcRect l="7038" t="1672" r="19069" b="8119"/>
          <a:stretch/>
        </p:blipFill>
        <p:spPr>
          <a:xfrm>
            <a:off x="8329022" y="2495999"/>
            <a:ext cx="1512937" cy="1949706"/>
          </a:xfrm>
          <a:prstGeom prst="rect">
            <a:avLst/>
          </a:prstGeom>
        </p:spPr>
      </p:pic>
      <p:cxnSp>
        <p:nvCxnSpPr>
          <p:cNvPr id="8" name="Straight Connector 7">
            <a:extLst>
              <a:ext uri="{FF2B5EF4-FFF2-40B4-BE49-F238E27FC236}">
                <a16:creationId xmlns:a16="http://schemas.microsoft.com/office/drawing/2014/main" id="{2A296AC2-A27E-DD6F-07A6-0615F461830E}"/>
              </a:ext>
            </a:extLst>
          </p:cNvPr>
          <p:cNvCxnSpPr>
            <a:cxnSpLocks/>
          </p:cNvCxnSpPr>
          <p:nvPr/>
        </p:nvCxnSpPr>
        <p:spPr>
          <a:xfrm>
            <a:off x="7427167" y="2205337"/>
            <a:ext cx="0" cy="392487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1" name="Text Placeholder 1">
            <a:extLst>
              <a:ext uri="{FF2B5EF4-FFF2-40B4-BE49-F238E27FC236}">
                <a16:creationId xmlns:a16="http://schemas.microsoft.com/office/drawing/2014/main" id="{C269FB63-E5C3-F69A-476C-E9C6F854A1B8}"/>
              </a:ext>
            </a:extLst>
          </p:cNvPr>
          <p:cNvSpPr txBox="1">
            <a:spLocks/>
          </p:cNvSpPr>
          <p:nvPr/>
        </p:nvSpPr>
        <p:spPr>
          <a:xfrm>
            <a:off x="4193843" y="4636553"/>
            <a:ext cx="3038473" cy="861967"/>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dirty="0"/>
              <a:t>Insert tip gently into one nostril until finger(s) touch the outside of the nose.</a:t>
            </a:r>
          </a:p>
        </p:txBody>
      </p:sp>
      <p:sp>
        <p:nvSpPr>
          <p:cNvPr id="13" name="Text Placeholder 1">
            <a:extLst>
              <a:ext uri="{FF2B5EF4-FFF2-40B4-BE49-F238E27FC236}">
                <a16:creationId xmlns:a16="http://schemas.microsoft.com/office/drawing/2014/main" id="{9AEA3743-DBA7-A584-2FF1-1BA56F652778}"/>
              </a:ext>
            </a:extLst>
          </p:cNvPr>
          <p:cNvSpPr txBox="1">
            <a:spLocks/>
          </p:cNvSpPr>
          <p:nvPr/>
        </p:nvSpPr>
        <p:spPr>
          <a:xfrm>
            <a:off x="7645180" y="4636553"/>
            <a:ext cx="3038473" cy="160332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dirty="0"/>
              <a:t>Push plunger firmly al the way in.  Dose is complete when the green line disappears.</a:t>
            </a:r>
          </a:p>
          <a:p>
            <a:pPr marL="0" indent="0">
              <a:buNone/>
            </a:pPr>
            <a:endParaRPr lang="en-US" dirty="0"/>
          </a:p>
        </p:txBody>
      </p:sp>
      <p:sp>
        <p:nvSpPr>
          <p:cNvPr id="16" name="Oval 15">
            <a:extLst>
              <a:ext uri="{FF2B5EF4-FFF2-40B4-BE49-F238E27FC236}">
                <a16:creationId xmlns:a16="http://schemas.microsoft.com/office/drawing/2014/main" id="{0E10BB1F-7DDE-8660-9732-978A81333BB3}"/>
              </a:ext>
            </a:extLst>
          </p:cNvPr>
          <p:cNvSpPr/>
          <p:nvPr/>
        </p:nvSpPr>
        <p:spPr>
          <a:xfrm>
            <a:off x="670106" y="2205337"/>
            <a:ext cx="743299" cy="743299"/>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F92FD518-FDB1-AD14-244E-A89AEF8A9571}"/>
              </a:ext>
            </a:extLst>
          </p:cNvPr>
          <p:cNvSpPr/>
          <p:nvPr/>
        </p:nvSpPr>
        <p:spPr>
          <a:xfrm>
            <a:off x="4677345" y="2205337"/>
            <a:ext cx="743299" cy="743299"/>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8AEF33DB-7A18-21AF-71CB-5722BAE8247A}"/>
              </a:ext>
            </a:extLst>
          </p:cNvPr>
          <p:cNvSpPr/>
          <p:nvPr/>
        </p:nvSpPr>
        <p:spPr>
          <a:xfrm>
            <a:off x="8026786" y="2205337"/>
            <a:ext cx="743299" cy="743299"/>
          </a:xfrm>
          <a:prstGeom prst="ellipse">
            <a:avLst/>
          </a:prstGeom>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369817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87179" y="2205337"/>
            <a:ext cx="9738581" cy="2557495"/>
          </a:xfrm>
        </p:spPr>
        <p:txBody>
          <a:bodyPr/>
          <a:lstStyle/>
          <a:p>
            <a:r>
              <a:rPr lang="en-US" dirty="0"/>
              <a:t>May take 10–20 minutes for student to regain consciousness</a:t>
            </a:r>
          </a:p>
          <a:p>
            <a:r>
              <a:rPr lang="en-US" dirty="0"/>
              <a:t>Check blood glucose  </a:t>
            </a:r>
          </a:p>
          <a:p>
            <a:r>
              <a:rPr lang="en-US" dirty="0"/>
              <a:t>Give sips of fruit juice or regular soda, once student is awake and able to drink </a:t>
            </a:r>
          </a:p>
          <a:p>
            <a:r>
              <a:rPr lang="en-US" dirty="0"/>
              <a:t>Advance diet as tolerated</a:t>
            </a:r>
          </a:p>
          <a:p>
            <a:r>
              <a:rPr lang="en-US" dirty="0"/>
              <a:t>Document as per DMMP</a:t>
            </a:r>
          </a:p>
          <a:p>
            <a:r>
              <a:rPr lang="en-US" dirty="0"/>
              <a:t>If injection, do not recap syringe. Discard sharp in appropriate container</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After Injection or Nasal Dose</a:t>
            </a:r>
          </a:p>
        </p:txBody>
      </p:sp>
    </p:spTree>
    <p:extLst>
      <p:ext uri="{BB962C8B-B14F-4D97-AF65-F5344CB8AC3E}">
        <p14:creationId xmlns:p14="http://schemas.microsoft.com/office/powerpoint/2010/main" val="2096972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499580" cy="878040"/>
          </a:xfrm>
        </p:spPr>
        <p:txBody>
          <a:bodyPr/>
          <a:lstStyle/>
          <a:p>
            <a:pPr>
              <a:lnSpc>
                <a:spcPct val="100000"/>
              </a:lnSpc>
            </a:pPr>
            <a:r>
              <a:rPr lang="en-US" dirty="0"/>
              <a:t>Timely glucagon administration, when indicated, is a vital piece of the  Diabetes Medical Management Plan (DMMP). </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87179" y="2205337"/>
            <a:ext cx="9738581" cy="2965427"/>
          </a:xfrm>
        </p:spPr>
        <p:txBody>
          <a:bodyPr/>
          <a:lstStyle/>
          <a:p>
            <a:r>
              <a:rPr lang="en-US" dirty="0"/>
              <a:t>The time to complete recovery from a severe hypoglycemic (low blood glucose) episode varies according to how low the blood glucose level was and for how long prior to treatment</a:t>
            </a:r>
          </a:p>
          <a:p>
            <a:r>
              <a:rPr lang="en-US" dirty="0"/>
              <a:t>Some signs and symptoms, such as headache, may persist for several hours, although the blood glucose level is satisfactory</a:t>
            </a:r>
          </a:p>
          <a:p>
            <a:r>
              <a:rPr lang="en-US" dirty="0"/>
              <a:t>Continued monitoring is important</a:t>
            </a:r>
          </a:p>
          <a:p>
            <a:r>
              <a:rPr lang="en-US" dirty="0"/>
              <a:t>Student may need to be transported via EMS or go home with parent/guardian</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Considerations</a:t>
            </a:r>
          </a:p>
        </p:txBody>
      </p:sp>
    </p:spTree>
    <p:extLst>
      <p:ext uri="{BB962C8B-B14F-4D97-AF65-F5344CB8AC3E}">
        <p14:creationId xmlns:p14="http://schemas.microsoft.com/office/powerpoint/2010/main" val="617616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87179" y="2205337"/>
            <a:ext cx="9738581" cy="1649426"/>
          </a:xfrm>
        </p:spPr>
        <p:txBody>
          <a:bodyPr/>
          <a:lstStyle/>
          <a:p>
            <a:r>
              <a:rPr lang="en-US" dirty="0"/>
              <a:t>Student does not remember being unconscious, incoherent, or has a headache </a:t>
            </a:r>
          </a:p>
          <a:p>
            <a:r>
              <a:rPr lang="en-US" dirty="0"/>
              <a:t>Blood glucose becomes high (over 200 mg/dl)</a:t>
            </a:r>
          </a:p>
          <a:p>
            <a:r>
              <a:rPr lang="en-US" dirty="0"/>
              <a:t>Nausea or vomiting may occur</a:t>
            </a:r>
          </a:p>
          <a:p>
            <a:pPr marL="0" indent="0">
              <a:buNone/>
            </a:pPr>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Don’t Be Surprised If…</a:t>
            </a:r>
          </a:p>
        </p:txBody>
      </p:sp>
    </p:spTree>
    <p:extLst>
      <p:ext uri="{BB962C8B-B14F-4D97-AF65-F5344CB8AC3E}">
        <p14:creationId xmlns:p14="http://schemas.microsoft.com/office/powerpoint/2010/main" val="3857360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10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3" y="2950621"/>
            <a:ext cx="8856893" cy="59138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GLUCAGON ADMINISTRATION</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Glucagon is used to treat:</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Hyperglycemia</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Hypoglycemia</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Glucagon is a naturally occurring hormone made by the pancreas.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Glucagon is given when: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Unconsciousness/unresponsiveness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Convulsion/seizure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Inability to safety eat or drink</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All the above</a:t>
            </a:r>
          </a:p>
        </p:txBody>
      </p:sp>
      <p:sp>
        <p:nvSpPr>
          <p:cNvPr id="2" name="Rectangle 1">
            <a:extLst>
              <a:ext uri="{FF2B5EF4-FFF2-40B4-BE49-F238E27FC236}">
                <a16:creationId xmlns:a16="http://schemas.microsoft.com/office/drawing/2014/main" id="{B80262E2-AA0B-D17E-4945-57FF71EA38A9}"/>
              </a:ext>
            </a:extLst>
          </p:cNvPr>
          <p:cNvSpPr>
            <a:spLocks noChangeArrowheads="1"/>
          </p:cNvSpPr>
          <p:nvPr/>
        </p:nvSpPr>
        <p:spPr bwMode="auto">
          <a:xfrm>
            <a:off x="6199259" y="1200467"/>
            <a:ext cx="474678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Glucagon is administered through a:</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Mouth</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Injection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Nasal powder</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Pen or auto-injector</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 c, d</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All the above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The student should be positioned on his or her side before glucagon is administered:</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32965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2158540"/>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What glucagon is</a:t>
            </a:r>
          </a:p>
          <a:p>
            <a:endParaRPr lang="en-US" sz="1867" dirty="0"/>
          </a:p>
          <a:p>
            <a:r>
              <a:rPr lang="en-US" sz="1867" dirty="0"/>
              <a:t>How glucagon should be stored</a:t>
            </a:r>
          </a:p>
          <a:p>
            <a:endParaRPr lang="en-US" sz="1867" dirty="0"/>
          </a:p>
          <a:p>
            <a:r>
              <a:rPr lang="en-US" sz="1867" dirty="0"/>
              <a:t>When glucagon is used</a:t>
            </a:r>
          </a:p>
          <a:p>
            <a:endParaRPr lang="en-US" sz="1867" dirty="0"/>
          </a:p>
          <a:p>
            <a:r>
              <a:rPr lang="en-US" sz="1867" dirty="0"/>
              <a:t>How to administer glucagon</a:t>
            </a:r>
          </a:p>
          <a:p>
            <a:endParaRPr lang="en-US" sz="1867" dirty="0"/>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259901"/>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379550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E91F20-F6A2-A01D-DEDB-A89249065A37}"/>
              </a:ext>
            </a:extLst>
          </p:cNvPr>
          <p:cNvCxnSpPr>
            <a:cxnSpLocks/>
          </p:cNvCxnSpPr>
          <p:nvPr/>
        </p:nvCxnSpPr>
        <p:spPr>
          <a:xfrm>
            <a:off x="6829357" y="434998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p:txBody>
          <a:bodyPr/>
          <a:lstStyle/>
          <a:p>
            <a:r>
              <a:rPr lang="en-US" dirty="0"/>
              <a:t>What is Glucagon?</a:t>
            </a:r>
          </a:p>
        </p:txBody>
      </p:sp>
      <p:graphicFrame>
        <p:nvGraphicFramePr>
          <p:cNvPr id="7" name="Content Placeholder 5">
            <a:extLst>
              <a:ext uri="{FF2B5EF4-FFF2-40B4-BE49-F238E27FC236}">
                <a16:creationId xmlns:a16="http://schemas.microsoft.com/office/drawing/2014/main" id="{4D512959-0011-676C-7B4E-D6E3F0D82388}"/>
              </a:ext>
            </a:extLst>
          </p:cNvPr>
          <p:cNvGraphicFramePr>
            <a:graphicFrameLocks/>
          </p:cNvGraphicFramePr>
          <p:nvPr>
            <p:extLst>
              <p:ext uri="{D42A27DB-BD31-4B8C-83A1-F6EECF244321}">
                <p14:modId xmlns:p14="http://schemas.microsoft.com/office/powerpoint/2010/main" val="3385228402"/>
              </p:ext>
            </p:extLst>
          </p:nvPr>
        </p:nvGraphicFramePr>
        <p:xfrm>
          <a:off x="767301" y="1796205"/>
          <a:ext cx="9267246" cy="4604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726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AA7A84-2C73-A58F-3903-D7EBF3C44A27}"/>
              </a:ext>
            </a:extLst>
          </p:cNvPr>
          <p:cNvSpPr>
            <a:spLocks noGrp="1"/>
          </p:cNvSpPr>
          <p:nvPr>
            <p:ph type="body" sz="quarter" idx="10"/>
          </p:nvPr>
        </p:nvSpPr>
        <p:spPr/>
        <p:txBody>
          <a:bodyPr/>
          <a:lstStyle/>
          <a:p>
            <a:r>
              <a:rPr lang="en-US" dirty="0"/>
              <a:t>Glucagon Formulations</a:t>
            </a:r>
          </a:p>
          <a:p>
            <a:endParaRPr lang="en-US" dirty="0"/>
          </a:p>
          <a:p>
            <a:endParaRPr lang="en-US" dirty="0"/>
          </a:p>
        </p:txBody>
      </p:sp>
      <p:sp>
        <p:nvSpPr>
          <p:cNvPr id="4" name="Rectangle 3">
            <a:extLst>
              <a:ext uri="{FF2B5EF4-FFF2-40B4-BE49-F238E27FC236}">
                <a16:creationId xmlns:a16="http://schemas.microsoft.com/office/drawing/2014/main" id="{8FF2C907-DBEF-45E9-576C-AD3E43960C34}"/>
              </a:ext>
            </a:extLst>
          </p:cNvPr>
          <p:cNvSpPr/>
          <p:nvPr/>
        </p:nvSpPr>
        <p:spPr>
          <a:xfrm>
            <a:off x="759118" y="2340377"/>
            <a:ext cx="6488432"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Text Placeholder 4">
            <a:extLst>
              <a:ext uri="{FF2B5EF4-FFF2-40B4-BE49-F238E27FC236}">
                <a16:creationId xmlns:a16="http://schemas.microsoft.com/office/drawing/2014/main" id="{2D104E8E-A1BF-88B9-A570-07DB3ABB9A89}"/>
              </a:ext>
            </a:extLst>
          </p:cNvPr>
          <p:cNvSpPr txBox="1">
            <a:spLocks/>
          </p:cNvSpPr>
          <p:nvPr/>
        </p:nvSpPr>
        <p:spPr>
          <a:xfrm>
            <a:off x="925370" y="2563923"/>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Injection</a:t>
            </a:r>
          </a:p>
        </p:txBody>
      </p:sp>
      <p:cxnSp>
        <p:nvCxnSpPr>
          <p:cNvPr id="12" name="Straight Connector 11">
            <a:extLst>
              <a:ext uri="{FF2B5EF4-FFF2-40B4-BE49-F238E27FC236}">
                <a16:creationId xmlns:a16="http://schemas.microsoft.com/office/drawing/2014/main" id="{4C62679F-3949-5BF4-0CCA-C91B47419BB7}"/>
              </a:ext>
            </a:extLst>
          </p:cNvPr>
          <p:cNvCxnSpPr>
            <a:cxnSpLocks/>
          </p:cNvCxnSpPr>
          <p:nvPr/>
        </p:nvCxnSpPr>
        <p:spPr>
          <a:xfrm>
            <a:off x="947900" y="3005491"/>
            <a:ext cx="283917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ADCFA92E-642C-3083-FF7B-040A983FBBD2}"/>
              </a:ext>
            </a:extLst>
          </p:cNvPr>
          <p:cNvSpPr/>
          <p:nvPr/>
        </p:nvSpPr>
        <p:spPr>
          <a:xfrm>
            <a:off x="7547910" y="2340377"/>
            <a:ext cx="3209447" cy="3208859"/>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7" name="Text Placeholder 4">
            <a:extLst>
              <a:ext uri="{FF2B5EF4-FFF2-40B4-BE49-F238E27FC236}">
                <a16:creationId xmlns:a16="http://schemas.microsoft.com/office/drawing/2014/main" id="{334CD007-AD36-22C8-8C01-4C377198518A}"/>
              </a:ext>
            </a:extLst>
          </p:cNvPr>
          <p:cNvSpPr txBox="1">
            <a:spLocks/>
          </p:cNvSpPr>
          <p:nvPr/>
        </p:nvSpPr>
        <p:spPr>
          <a:xfrm>
            <a:off x="7714162" y="2563923"/>
            <a:ext cx="2941479" cy="38588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accent1"/>
                </a:solidFill>
              </a:rPr>
              <a:t>Nasal powder</a:t>
            </a:r>
          </a:p>
        </p:txBody>
      </p:sp>
      <p:cxnSp>
        <p:nvCxnSpPr>
          <p:cNvPr id="28" name="Straight Connector 27">
            <a:extLst>
              <a:ext uri="{FF2B5EF4-FFF2-40B4-BE49-F238E27FC236}">
                <a16:creationId xmlns:a16="http://schemas.microsoft.com/office/drawing/2014/main" id="{23EF4D12-208B-0813-DD80-E5B5D778B52C}"/>
              </a:ext>
            </a:extLst>
          </p:cNvPr>
          <p:cNvCxnSpPr>
            <a:cxnSpLocks/>
          </p:cNvCxnSpPr>
          <p:nvPr/>
        </p:nvCxnSpPr>
        <p:spPr>
          <a:xfrm flipV="1">
            <a:off x="7736692" y="3005215"/>
            <a:ext cx="2839598" cy="27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Text Placeholder 4">
            <a:extLst>
              <a:ext uri="{FF2B5EF4-FFF2-40B4-BE49-F238E27FC236}">
                <a16:creationId xmlns:a16="http://schemas.microsoft.com/office/drawing/2014/main" id="{C4ADA7CD-5F05-67E8-70F9-D703C5B83559}"/>
              </a:ext>
            </a:extLst>
          </p:cNvPr>
          <p:cNvSpPr txBox="1">
            <a:spLocks/>
          </p:cNvSpPr>
          <p:nvPr/>
        </p:nvSpPr>
        <p:spPr>
          <a:xfrm>
            <a:off x="7721744" y="3062826"/>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400" dirty="0"/>
              <a:t>Ready-to-use</a:t>
            </a:r>
          </a:p>
          <a:p>
            <a:pPr marL="285750" indent="-285750">
              <a:lnSpc>
                <a:spcPct val="100000"/>
              </a:lnSpc>
              <a:spcBef>
                <a:spcPts val="0"/>
              </a:spcBef>
              <a:buFont typeface="Wingdings" pitchFamily="2" charset="2"/>
              <a:buChar char="§"/>
            </a:pPr>
            <a:r>
              <a:rPr lang="en-US" sz="1400" b="0" dirty="0"/>
              <a:t>Single dose, cannot be reused </a:t>
            </a:r>
          </a:p>
        </p:txBody>
      </p:sp>
      <p:pic>
        <p:nvPicPr>
          <p:cNvPr id="2" name="Picture 1">
            <a:extLst>
              <a:ext uri="{FF2B5EF4-FFF2-40B4-BE49-F238E27FC236}">
                <a16:creationId xmlns:a16="http://schemas.microsoft.com/office/drawing/2014/main" id="{F1B57D4F-F129-BE40-8081-4AF7D5BFA5F5}"/>
              </a:ext>
            </a:extLst>
          </p:cNvPr>
          <p:cNvPicPr>
            <a:picLocks noChangeAspect="1"/>
          </p:cNvPicPr>
          <p:nvPr/>
        </p:nvPicPr>
        <p:blipFill rotWithShape="1">
          <a:blip r:embed="rId3"/>
          <a:srcRect l="11905" t="14382" r="10494" b="15482"/>
          <a:stretch/>
        </p:blipFill>
        <p:spPr>
          <a:xfrm>
            <a:off x="7848268" y="3672259"/>
            <a:ext cx="2660726" cy="1671018"/>
          </a:xfrm>
          <a:prstGeom prst="rect">
            <a:avLst/>
          </a:prstGeom>
        </p:spPr>
      </p:pic>
      <p:pic>
        <p:nvPicPr>
          <p:cNvPr id="5" name="Picture 5" descr="NovoHypoKit.png">
            <a:extLst>
              <a:ext uri="{FF2B5EF4-FFF2-40B4-BE49-F238E27FC236}">
                <a16:creationId xmlns:a16="http://schemas.microsoft.com/office/drawing/2014/main" id="{9C349A75-3325-7C44-E5CD-AC23A89F10F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98215" y="2914656"/>
            <a:ext cx="308234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BA38BA88-91AB-4034-E09F-73438FC99528}"/>
              </a:ext>
            </a:extLst>
          </p:cNvPr>
          <p:cNvPicPr>
            <a:picLocks noChangeAspect="1"/>
          </p:cNvPicPr>
          <p:nvPr/>
        </p:nvPicPr>
        <p:blipFill rotWithShape="1">
          <a:blip r:embed="rId5"/>
          <a:srcRect l="7082" b="15373"/>
          <a:stretch/>
        </p:blipFill>
        <p:spPr>
          <a:xfrm>
            <a:off x="3787072" y="4542925"/>
            <a:ext cx="1787678" cy="611430"/>
          </a:xfrm>
          <a:prstGeom prst="rect">
            <a:avLst/>
          </a:prstGeom>
        </p:spPr>
      </p:pic>
      <p:pic>
        <p:nvPicPr>
          <p:cNvPr id="8" name="Picture 7">
            <a:extLst>
              <a:ext uri="{FF2B5EF4-FFF2-40B4-BE49-F238E27FC236}">
                <a16:creationId xmlns:a16="http://schemas.microsoft.com/office/drawing/2014/main" id="{020405E4-8542-AB43-E613-F6C4395DFAFA}"/>
              </a:ext>
            </a:extLst>
          </p:cNvPr>
          <p:cNvPicPr>
            <a:picLocks noChangeAspect="1"/>
          </p:cNvPicPr>
          <p:nvPr/>
        </p:nvPicPr>
        <p:blipFill rotWithShape="1">
          <a:blip r:embed="rId6"/>
          <a:srcRect l="4819" t="4831" r="18508" b="8200"/>
          <a:stretch/>
        </p:blipFill>
        <p:spPr>
          <a:xfrm>
            <a:off x="5453874" y="4422649"/>
            <a:ext cx="1635102" cy="761174"/>
          </a:xfrm>
          <a:prstGeom prst="rect">
            <a:avLst/>
          </a:prstGeom>
          <a:effectLst>
            <a:softEdge rad="63500"/>
          </a:effectLst>
        </p:spPr>
      </p:pic>
      <p:sp>
        <p:nvSpPr>
          <p:cNvPr id="21" name="Text Placeholder 4">
            <a:extLst>
              <a:ext uri="{FF2B5EF4-FFF2-40B4-BE49-F238E27FC236}">
                <a16:creationId xmlns:a16="http://schemas.microsoft.com/office/drawing/2014/main" id="{EA6D9EAF-FADB-816A-AF45-0EC003F3F6DD}"/>
              </a:ext>
            </a:extLst>
          </p:cNvPr>
          <p:cNvSpPr txBox="1">
            <a:spLocks/>
          </p:cNvSpPr>
          <p:nvPr/>
        </p:nvSpPr>
        <p:spPr>
          <a:xfrm>
            <a:off x="932952" y="3062826"/>
            <a:ext cx="2941479" cy="65948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1"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400" dirty="0"/>
              <a:t>Requires reconstitution</a:t>
            </a:r>
          </a:p>
          <a:p>
            <a:pPr marL="285750" indent="-285750">
              <a:lnSpc>
                <a:spcPct val="100000"/>
              </a:lnSpc>
              <a:spcBef>
                <a:spcPts val="0"/>
              </a:spcBef>
              <a:buFont typeface="Wingdings" pitchFamily="2" charset="2"/>
              <a:buChar char="§"/>
            </a:pPr>
            <a:r>
              <a:rPr lang="en-US" sz="1400" b="0" dirty="0"/>
              <a:t>After mixing, dispose of any unused portion within one hour</a:t>
            </a:r>
          </a:p>
          <a:p>
            <a:pPr>
              <a:lnSpc>
                <a:spcPct val="100000"/>
              </a:lnSpc>
              <a:spcBef>
                <a:spcPts val="0"/>
              </a:spcBef>
            </a:pPr>
            <a:r>
              <a:rPr lang="en-US" sz="1400" dirty="0"/>
              <a:t>Ready to use</a:t>
            </a:r>
          </a:p>
          <a:p>
            <a:pPr marL="285750" indent="-285750">
              <a:lnSpc>
                <a:spcPct val="100000"/>
              </a:lnSpc>
              <a:spcBef>
                <a:spcPts val="0"/>
              </a:spcBef>
              <a:buFont typeface="Wingdings" pitchFamily="2" charset="2"/>
              <a:buChar char="§"/>
            </a:pPr>
            <a:r>
              <a:rPr lang="en-US" sz="1400" b="0" dirty="0"/>
              <a:t>Single dose, should not be reused</a:t>
            </a:r>
          </a:p>
          <a:p>
            <a:pPr marL="285750" indent="-285750">
              <a:lnSpc>
                <a:spcPct val="100000"/>
              </a:lnSpc>
              <a:spcBef>
                <a:spcPts val="0"/>
              </a:spcBef>
              <a:buFont typeface="Wingdings" pitchFamily="2" charset="2"/>
              <a:buChar char="§"/>
            </a:pPr>
            <a:r>
              <a:rPr lang="en-US" sz="1400" b="0" dirty="0" err="1"/>
              <a:t>HypoPen</a:t>
            </a:r>
            <a:r>
              <a:rPr lang="en-US" sz="1400" b="0" dirty="0"/>
              <a:t> or prefilled syringe  </a:t>
            </a:r>
          </a:p>
        </p:txBody>
      </p:sp>
    </p:spTree>
    <p:extLst>
      <p:ext uri="{BB962C8B-B14F-4D97-AF65-F5344CB8AC3E}">
        <p14:creationId xmlns:p14="http://schemas.microsoft.com/office/powerpoint/2010/main" val="407168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787179" y="2205337"/>
            <a:ext cx="9738581" cy="1892890"/>
          </a:xfrm>
        </p:spPr>
        <p:txBody>
          <a:bodyPr/>
          <a:lstStyle/>
          <a:p>
            <a:r>
              <a:rPr lang="en-US" dirty="0"/>
              <a:t>Maintain accessible to school personnel, as designated in DMMP</a:t>
            </a:r>
          </a:p>
          <a:p>
            <a:r>
              <a:rPr lang="en-US" dirty="0"/>
              <a:t>Packaging will depend on formulation</a:t>
            </a:r>
          </a:p>
          <a:p>
            <a:pPr lvl="1"/>
            <a:r>
              <a:rPr lang="en-US" sz="1870" dirty="0">
                <a:latin typeface="Arial" panose="020B0604020202020204" pitchFamily="34" charset="0"/>
                <a:cs typeface="Arial" panose="020B0604020202020204" pitchFamily="34" charset="0"/>
              </a:rPr>
              <a:t>Store at room temperature</a:t>
            </a:r>
          </a:p>
          <a:p>
            <a:pPr lvl="1"/>
            <a:r>
              <a:rPr lang="en-US" sz="1870" dirty="0">
                <a:latin typeface="Arial" panose="020B0604020202020204" pitchFamily="34" charset="0"/>
                <a:cs typeface="Arial" panose="020B0604020202020204" pitchFamily="34" charset="0"/>
              </a:rPr>
              <a:t>Monitor the expiration date</a:t>
            </a:r>
          </a:p>
          <a:p>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7"/>
            <a:ext cx="10085948" cy="869982"/>
          </a:xfrm>
        </p:spPr>
        <p:txBody>
          <a:bodyPr/>
          <a:lstStyle/>
          <a:p>
            <a:r>
              <a:rPr lang="en-US" dirty="0"/>
              <a:t>Storage</a:t>
            </a:r>
          </a:p>
        </p:txBody>
      </p:sp>
      <p:sp>
        <p:nvSpPr>
          <p:cNvPr id="4" name="Rectangle 3">
            <a:extLst>
              <a:ext uri="{FF2B5EF4-FFF2-40B4-BE49-F238E27FC236}">
                <a16:creationId xmlns:a16="http://schemas.microsoft.com/office/drawing/2014/main" id="{92F177A6-7F49-D0FF-7C1D-7EB1F1142266}"/>
              </a:ext>
            </a:extLst>
          </p:cNvPr>
          <p:cNvSpPr txBox="1">
            <a:spLocks noChangeArrowheads="1"/>
          </p:cNvSpPr>
          <p:nvPr/>
        </p:nvSpPr>
        <p:spPr bwMode="auto">
          <a:xfrm>
            <a:off x="6942716" y="5657022"/>
            <a:ext cx="3301340" cy="62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defTabSz="457200">
              <a:spcBef>
                <a:spcPct val="20000"/>
              </a:spcBef>
              <a:buFont typeface="Arial" panose="020B0604020202020204" pitchFamily="34" charset="0"/>
              <a:buChar char="•"/>
              <a:defRPr sz="3000">
                <a:solidFill>
                  <a:srgbClr val="5E5F5D"/>
                </a:solidFill>
                <a:latin typeface="Arial Regular"/>
                <a:ea typeface="Arial Regular"/>
                <a:cs typeface="Arial Regular"/>
              </a:defRPr>
            </a:lvl1pPr>
            <a:lvl2pPr marL="742950" indent="-285750" defTabSz="457200">
              <a:spcBef>
                <a:spcPct val="20000"/>
              </a:spcBef>
              <a:buFont typeface="Arial" panose="020B0604020202020204" pitchFamily="34" charset="0"/>
              <a:buChar char="–"/>
              <a:defRPr sz="2400">
                <a:solidFill>
                  <a:srgbClr val="5E5F5D"/>
                </a:solidFill>
                <a:latin typeface="Arial Regular"/>
                <a:ea typeface="Arial Regular"/>
                <a:cs typeface="Arial Regular"/>
              </a:defRPr>
            </a:lvl2pPr>
            <a:lvl3pPr marL="1143000" indent="-228600" defTabSz="457200">
              <a:spcBef>
                <a:spcPct val="20000"/>
              </a:spcBef>
              <a:buFont typeface="Arial" panose="020B0604020202020204" pitchFamily="34" charset="0"/>
              <a:buChar char="•"/>
              <a:defRPr sz="2200">
                <a:solidFill>
                  <a:srgbClr val="5E5F5D"/>
                </a:solidFill>
                <a:latin typeface="Arial Regular"/>
                <a:ea typeface="Arial Regular"/>
                <a:cs typeface="Arial Regular"/>
              </a:defRPr>
            </a:lvl3pPr>
            <a:lvl4pPr marL="1600200" indent="-228600" defTabSz="457200">
              <a:spcBef>
                <a:spcPct val="20000"/>
              </a:spcBef>
              <a:buFont typeface="Arial" panose="020B0604020202020204" pitchFamily="34" charset="0"/>
              <a:buChar char="–"/>
              <a:defRPr sz="2000">
                <a:solidFill>
                  <a:srgbClr val="5E5F5D"/>
                </a:solidFill>
                <a:latin typeface="Arial Regular"/>
                <a:ea typeface="Arial Regular"/>
                <a:cs typeface="Arial Regular"/>
              </a:defRPr>
            </a:lvl4pPr>
            <a:lvl5pPr marL="2057400" indent="-228600" defTabSz="457200">
              <a:spcBef>
                <a:spcPct val="20000"/>
              </a:spcBef>
              <a:buFont typeface="Arial" panose="020B0604020202020204" pitchFamily="34" charset="0"/>
              <a:buChar char="»"/>
              <a:defRPr>
                <a:solidFill>
                  <a:srgbClr val="5E5F5D"/>
                </a:solidFill>
                <a:latin typeface="Arial Regular"/>
                <a:ea typeface="Arial Regular"/>
                <a:cs typeface="Arial Regular"/>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9pPr>
          </a:lstStyle>
          <a:p>
            <a:pPr marL="0" indent="0" algn="ctr" eaLnBrk="1" hangingPunct="1">
              <a:buClr>
                <a:schemeClr val="tx1"/>
              </a:buClr>
              <a:buSzPct val="80000"/>
              <a:buNone/>
            </a:pPr>
            <a:r>
              <a:rPr lang="en-US" altLang="en-US" sz="1600" dirty="0">
                <a:solidFill>
                  <a:schemeClr val="tx1"/>
                </a:solidFill>
                <a:latin typeface="Arial" panose="020B0604020202020204" pitchFamily="34" charset="0"/>
                <a:cs typeface="Arial" panose="020B0604020202020204" pitchFamily="34" charset="0"/>
              </a:rPr>
              <a:t>Injection—requires reconstitution</a:t>
            </a:r>
          </a:p>
        </p:txBody>
      </p:sp>
      <p:sp>
        <p:nvSpPr>
          <p:cNvPr id="6" name="Rectangle 3">
            <a:extLst>
              <a:ext uri="{FF2B5EF4-FFF2-40B4-BE49-F238E27FC236}">
                <a16:creationId xmlns:a16="http://schemas.microsoft.com/office/drawing/2014/main" id="{95C86E12-FED0-E7BA-FF02-4A4D10147E58}"/>
              </a:ext>
            </a:extLst>
          </p:cNvPr>
          <p:cNvSpPr txBox="1">
            <a:spLocks noChangeArrowheads="1"/>
          </p:cNvSpPr>
          <p:nvPr/>
        </p:nvSpPr>
        <p:spPr bwMode="auto">
          <a:xfrm>
            <a:off x="4031299" y="5657022"/>
            <a:ext cx="2393367" cy="47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defTabSz="457200">
              <a:spcBef>
                <a:spcPct val="20000"/>
              </a:spcBef>
              <a:buFont typeface="Arial" panose="020B0604020202020204" pitchFamily="34" charset="0"/>
              <a:buChar char="•"/>
              <a:defRPr sz="3000">
                <a:solidFill>
                  <a:srgbClr val="5E5F5D"/>
                </a:solidFill>
                <a:latin typeface="Arial Regular"/>
                <a:ea typeface="Arial Regular"/>
                <a:cs typeface="Arial Regular"/>
              </a:defRPr>
            </a:lvl1pPr>
            <a:lvl2pPr marL="742950" indent="-285750" defTabSz="457200">
              <a:spcBef>
                <a:spcPct val="20000"/>
              </a:spcBef>
              <a:buFont typeface="Arial" panose="020B0604020202020204" pitchFamily="34" charset="0"/>
              <a:buChar char="–"/>
              <a:defRPr sz="2400">
                <a:solidFill>
                  <a:srgbClr val="5E5F5D"/>
                </a:solidFill>
                <a:latin typeface="Arial Regular"/>
                <a:ea typeface="Arial Regular"/>
                <a:cs typeface="Arial Regular"/>
              </a:defRPr>
            </a:lvl2pPr>
            <a:lvl3pPr marL="1143000" indent="-228600" defTabSz="457200">
              <a:spcBef>
                <a:spcPct val="20000"/>
              </a:spcBef>
              <a:buFont typeface="Arial" panose="020B0604020202020204" pitchFamily="34" charset="0"/>
              <a:buChar char="•"/>
              <a:defRPr sz="2200">
                <a:solidFill>
                  <a:srgbClr val="5E5F5D"/>
                </a:solidFill>
                <a:latin typeface="Arial Regular"/>
                <a:ea typeface="Arial Regular"/>
                <a:cs typeface="Arial Regular"/>
              </a:defRPr>
            </a:lvl3pPr>
            <a:lvl4pPr marL="1600200" indent="-228600" defTabSz="457200">
              <a:spcBef>
                <a:spcPct val="20000"/>
              </a:spcBef>
              <a:buFont typeface="Arial" panose="020B0604020202020204" pitchFamily="34" charset="0"/>
              <a:buChar char="–"/>
              <a:defRPr sz="2000">
                <a:solidFill>
                  <a:srgbClr val="5E5F5D"/>
                </a:solidFill>
                <a:latin typeface="Arial Regular"/>
                <a:ea typeface="Arial Regular"/>
                <a:cs typeface="Arial Regular"/>
              </a:defRPr>
            </a:lvl4pPr>
            <a:lvl5pPr marL="2057400" indent="-228600" defTabSz="457200">
              <a:spcBef>
                <a:spcPct val="20000"/>
              </a:spcBef>
              <a:buFont typeface="Arial" panose="020B0604020202020204" pitchFamily="34" charset="0"/>
              <a:buChar char="»"/>
              <a:defRPr>
                <a:solidFill>
                  <a:srgbClr val="5E5F5D"/>
                </a:solidFill>
                <a:latin typeface="Arial Regular"/>
                <a:ea typeface="Arial Regular"/>
                <a:cs typeface="Arial Regular"/>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9pPr>
          </a:lstStyle>
          <a:p>
            <a:pPr marL="0" indent="0" algn="ctr" eaLnBrk="1" hangingPunct="1">
              <a:buClr>
                <a:schemeClr val="tx1"/>
              </a:buClr>
              <a:buSzPct val="80000"/>
              <a:buNone/>
            </a:pPr>
            <a:r>
              <a:rPr lang="en-US" altLang="en-US" sz="1600" dirty="0">
                <a:solidFill>
                  <a:schemeClr val="tx1"/>
                </a:solidFill>
                <a:latin typeface="Arial" panose="020B0604020202020204" pitchFamily="34" charset="0"/>
                <a:cs typeface="Arial" panose="020B0604020202020204" pitchFamily="34" charset="0"/>
              </a:rPr>
              <a:t>Injection—ready-to-use</a:t>
            </a:r>
          </a:p>
        </p:txBody>
      </p:sp>
      <p:sp>
        <p:nvSpPr>
          <p:cNvPr id="8" name="Rectangle 3">
            <a:extLst>
              <a:ext uri="{FF2B5EF4-FFF2-40B4-BE49-F238E27FC236}">
                <a16:creationId xmlns:a16="http://schemas.microsoft.com/office/drawing/2014/main" id="{DF888B60-1CC7-85D5-8B50-2BCB8147CEBE}"/>
              </a:ext>
            </a:extLst>
          </p:cNvPr>
          <p:cNvSpPr txBox="1">
            <a:spLocks noChangeArrowheads="1"/>
          </p:cNvSpPr>
          <p:nvPr/>
        </p:nvSpPr>
        <p:spPr bwMode="auto">
          <a:xfrm>
            <a:off x="670106" y="5657022"/>
            <a:ext cx="2850669" cy="47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3838" indent="-223838" defTabSz="457200">
              <a:spcBef>
                <a:spcPct val="20000"/>
              </a:spcBef>
              <a:buFont typeface="Arial" panose="020B0604020202020204" pitchFamily="34" charset="0"/>
              <a:buChar char="•"/>
              <a:defRPr sz="3000">
                <a:solidFill>
                  <a:srgbClr val="5E5F5D"/>
                </a:solidFill>
                <a:latin typeface="Arial Regular"/>
                <a:ea typeface="Arial Regular"/>
                <a:cs typeface="Arial Regular"/>
              </a:defRPr>
            </a:lvl1pPr>
            <a:lvl2pPr marL="742950" indent="-285750" defTabSz="457200">
              <a:spcBef>
                <a:spcPct val="20000"/>
              </a:spcBef>
              <a:buFont typeface="Arial" panose="020B0604020202020204" pitchFamily="34" charset="0"/>
              <a:buChar char="–"/>
              <a:defRPr sz="2400">
                <a:solidFill>
                  <a:srgbClr val="5E5F5D"/>
                </a:solidFill>
                <a:latin typeface="Arial Regular"/>
                <a:ea typeface="Arial Regular"/>
                <a:cs typeface="Arial Regular"/>
              </a:defRPr>
            </a:lvl2pPr>
            <a:lvl3pPr marL="1143000" indent="-228600" defTabSz="457200">
              <a:spcBef>
                <a:spcPct val="20000"/>
              </a:spcBef>
              <a:buFont typeface="Arial" panose="020B0604020202020204" pitchFamily="34" charset="0"/>
              <a:buChar char="•"/>
              <a:defRPr sz="2200">
                <a:solidFill>
                  <a:srgbClr val="5E5F5D"/>
                </a:solidFill>
                <a:latin typeface="Arial Regular"/>
                <a:ea typeface="Arial Regular"/>
                <a:cs typeface="Arial Regular"/>
              </a:defRPr>
            </a:lvl3pPr>
            <a:lvl4pPr marL="1600200" indent="-228600" defTabSz="457200">
              <a:spcBef>
                <a:spcPct val="20000"/>
              </a:spcBef>
              <a:buFont typeface="Arial" panose="020B0604020202020204" pitchFamily="34" charset="0"/>
              <a:buChar char="–"/>
              <a:defRPr sz="2000">
                <a:solidFill>
                  <a:srgbClr val="5E5F5D"/>
                </a:solidFill>
                <a:latin typeface="Arial Regular"/>
                <a:ea typeface="Arial Regular"/>
                <a:cs typeface="Arial Regular"/>
              </a:defRPr>
            </a:lvl4pPr>
            <a:lvl5pPr marL="2057400" indent="-228600" defTabSz="457200">
              <a:spcBef>
                <a:spcPct val="20000"/>
              </a:spcBef>
              <a:buFont typeface="Arial" panose="020B0604020202020204" pitchFamily="34" charset="0"/>
              <a:buChar char="»"/>
              <a:defRPr>
                <a:solidFill>
                  <a:srgbClr val="5E5F5D"/>
                </a:solidFill>
                <a:latin typeface="Arial Regular"/>
                <a:ea typeface="Arial Regular"/>
                <a:cs typeface="Arial Regular"/>
              </a:defRPr>
            </a:lvl5pPr>
            <a:lvl6pPr marL="25146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6pPr>
            <a:lvl7pPr marL="29718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7pPr>
            <a:lvl8pPr marL="34290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8pPr>
            <a:lvl9pPr marL="3886200" indent="-228600" defTabSz="4572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9pPr>
          </a:lstStyle>
          <a:p>
            <a:pPr marL="0" indent="0" algn="ctr" eaLnBrk="1" hangingPunct="1">
              <a:buClr>
                <a:schemeClr val="tx1"/>
              </a:buClr>
              <a:buSzPct val="80000"/>
              <a:buNone/>
            </a:pPr>
            <a:r>
              <a:rPr lang="en-US" altLang="en-US" sz="1600" dirty="0">
                <a:solidFill>
                  <a:schemeClr val="tx1"/>
                </a:solidFill>
                <a:latin typeface="Arial" panose="020B0604020202020204" pitchFamily="34" charset="0"/>
                <a:cs typeface="Arial" panose="020B0604020202020204" pitchFamily="34" charset="0"/>
              </a:rPr>
              <a:t>Nasal powder—ready-to-use </a:t>
            </a:r>
          </a:p>
        </p:txBody>
      </p:sp>
      <p:pic>
        <p:nvPicPr>
          <p:cNvPr id="9" name="Picture 8">
            <a:extLst>
              <a:ext uri="{FF2B5EF4-FFF2-40B4-BE49-F238E27FC236}">
                <a16:creationId xmlns:a16="http://schemas.microsoft.com/office/drawing/2014/main" id="{E05DE728-BC61-B343-C5C2-270A18A858B7}"/>
              </a:ext>
            </a:extLst>
          </p:cNvPr>
          <p:cNvPicPr>
            <a:picLocks noChangeAspect="1"/>
          </p:cNvPicPr>
          <p:nvPr/>
        </p:nvPicPr>
        <p:blipFill rotWithShape="1">
          <a:blip r:embed="rId3"/>
          <a:srcRect l="14415" t="4906" r="33955"/>
          <a:stretch/>
        </p:blipFill>
        <p:spPr>
          <a:xfrm>
            <a:off x="1728076" y="3752022"/>
            <a:ext cx="734727" cy="1905000"/>
          </a:xfrm>
          <a:prstGeom prst="rect">
            <a:avLst/>
          </a:prstGeom>
          <a:effectLst>
            <a:softEdge rad="63500"/>
          </a:effectLst>
        </p:spPr>
      </p:pic>
      <p:pic>
        <p:nvPicPr>
          <p:cNvPr id="10" name="Picture 9">
            <a:extLst>
              <a:ext uri="{FF2B5EF4-FFF2-40B4-BE49-F238E27FC236}">
                <a16:creationId xmlns:a16="http://schemas.microsoft.com/office/drawing/2014/main" id="{F274C505-B88D-A76A-F6E4-DE98A4E994BF}"/>
              </a:ext>
            </a:extLst>
          </p:cNvPr>
          <p:cNvPicPr>
            <a:picLocks noChangeAspect="1"/>
          </p:cNvPicPr>
          <p:nvPr/>
        </p:nvPicPr>
        <p:blipFill>
          <a:blip r:embed="rId4"/>
          <a:stretch>
            <a:fillRect/>
          </a:stretch>
        </p:blipFill>
        <p:spPr>
          <a:xfrm>
            <a:off x="3866232" y="3931816"/>
            <a:ext cx="2723503" cy="1673167"/>
          </a:xfrm>
          <a:prstGeom prst="rect">
            <a:avLst/>
          </a:prstGeom>
        </p:spPr>
      </p:pic>
      <p:pic>
        <p:nvPicPr>
          <p:cNvPr id="11" name="Picture 5" descr="NovoHypoKit.png">
            <a:extLst>
              <a:ext uri="{FF2B5EF4-FFF2-40B4-BE49-F238E27FC236}">
                <a16:creationId xmlns:a16="http://schemas.microsoft.com/office/drawing/2014/main" id="{5DA592EE-A265-A46F-98D0-383DD53A9E2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52214" y="4339033"/>
            <a:ext cx="3082345"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a:extLst>
              <a:ext uri="{FF2B5EF4-FFF2-40B4-BE49-F238E27FC236}">
                <a16:creationId xmlns:a16="http://schemas.microsoft.com/office/drawing/2014/main" id="{41290D17-5B71-3E14-B335-AFA7EDE24D11}"/>
              </a:ext>
            </a:extLst>
          </p:cNvPr>
          <p:cNvCxnSpPr>
            <a:cxnSpLocks/>
          </p:cNvCxnSpPr>
          <p:nvPr/>
        </p:nvCxnSpPr>
        <p:spPr>
          <a:xfrm>
            <a:off x="3657600" y="4012163"/>
            <a:ext cx="0" cy="2024743"/>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96A8E41-7B73-0C89-4F96-AB04D1777C0F}"/>
              </a:ext>
            </a:extLst>
          </p:cNvPr>
          <p:cNvCxnSpPr>
            <a:cxnSpLocks/>
          </p:cNvCxnSpPr>
          <p:nvPr/>
        </p:nvCxnSpPr>
        <p:spPr>
          <a:xfrm>
            <a:off x="6885992" y="4012163"/>
            <a:ext cx="0" cy="2024743"/>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145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When to Give Glucagon/</a:t>
            </a:r>
            <a:r>
              <a:rPr lang="en-US" dirty="0" err="1"/>
              <a:t>Glucagen</a:t>
            </a:r>
            <a:endParaRPr lang="en-US" dirty="0"/>
          </a:p>
        </p:txBody>
      </p:sp>
      <p:sp>
        <p:nvSpPr>
          <p:cNvPr id="10" name="Rectangle 9">
            <a:extLst>
              <a:ext uri="{FF2B5EF4-FFF2-40B4-BE49-F238E27FC236}">
                <a16:creationId xmlns:a16="http://schemas.microsoft.com/office/drawing/2014/main" id="{85E48778-CD49-C7A3-FC26-90AB04DFE667}"/>
              </a:ext>
            </a:extLst>
          </p:cNvPr>
          <p:cNvSpPr/>
          <p:nvPr/>
        </p:nvSpPr>
        <p:spPr>
          <a:xfrm>
            <a:off x="801190" y="2705014"/>
            <a:ext cx="3239772" cy="1363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AFA04A7-7007-C5C7-0DA9-829EFB516B0D}"/>
              </a:ext>
            </a:extLst>
          </p:cNvPr>
          <p:cNvSpPr/>
          <p:nvPr/>
        </p:nvSpPr>
        <p:spPr>
          <a:xfrm>
            <a:off x="4240271" y="2705014"/>
            <a:ext cx="3239772" cy="1363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5BFD8A-8247-1509-F009-B98803E3F060}"/>
              </a:ext>
            </a:extLst>
          </p:cNvPr>
          <p:cNvSpPr/>
          <p:nvPr/>
        </p:nvSpPr>
        <p:spPr>
          <a:xfrm>
            <a:off x="7732590" y="2705014"/>
            <a:ext cx="3239772" cy="136313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E9A3606-81E4-29F1-92A6-387FCF22A7CA}"/>
              </a:ext>
            </a:extLst>
          </p:cNvPr>
          <p:cNvSpPr txBox="1"/>
          <p:nvPr/>
        </p:nvSpPr>
        <p:spPr>
          <a:xfrm>
            <a:off x="1053737" y="3094193"/>
            <a:ext cx="2754588" cy="584775"/>
          </a:xfrm>
          <a:prstGeom prst="rect">
            <a:avLst/>
          </a:prstGeom>
          <a:noFill/>
        </p:spPr>
        <p:txBody>
          <a:bodyPr wrap="square" rtlCol="0" anchor="t">
            <a:spAutoFit/>
          </a:bodyPr>
          <a:lstStyle/>
          <a:p>
            <a:pPr lvl="0" algn="ctr" rtl="0"/>
            <a:r>
              <a:rPr lang="en-US" sz="1600" b="1" dirty="0">
                <a:solidFill>
                  <a:schemeClr val="bg1"/>
                </a:solidFill>
                <a:latin typeface="Arial" panose="020B0604020202020204" pitchFamily="34" charset="0"/>
                <a:cs typeface="Arial" panose="020B0604020202020204" pitchFamily="34" charset="0"/>
              </a:rPr>
              <a:t>UNCONSCIOUSNESS, UNRESPONSIVENESS</a:t>
            </a:r>
          </a:p>
        </p:txBody>
      </p:sp>
      <p:sp>
        <p:nvSpPr>
          <p:cNvPr id="15" name="TextBox 14">
            <a:extLst>
              <a:ext uri="{FF2B5EF4-FFF2-40B4-BE49-F238E27FC236}">
                <a16:creationId xmlns:a16="http://schemas.microsoft.com/office/drawing/2014/main" id="{FFAE603E-3379-E3C7-C378-BF176FB25708}"/>
              </a:ext>
            </a:extLst>
          </p:cNvPr>
          <p:cNvSpPr txBox="1"/>
          <p:nvPr/>
        </p:nvSpPr>
        <p:spPr>
          <a:xfrm>
            <a:off x="4492818" y="3094193"/>
            <a:ext cx="2695822" cy="584775"/>
          </a:xfrm>
          <a:prstGeom prst="rect">
            <a:avLst/>
          </a:prstGeom>
          <a:noFill/>
        </p:spPr>
        <p:txBody>
          <a:bodyPr wrap="square" rtlCol="0" anchor="t">
            <a:spAutoFit/>
          </a:bodyPr>
          <a:lstStyle/>
          <a:p>
            <a:pPr lvl="0" algn="ctr" rtl="0"/>
            <a:r>
              <a:rPr lang="en-US" sz="1600" b="1" dirty="0">
                <a:solidFill>
                  <a:schemeClr val="bg1"/>
                </a:solidFill>
                <a:latin typeface="Arial" panose="020B0604020202020204" pitchFamily="34" charset="0"/>
                <a:cs typeface="Arial" panose="020B0604020202020204" pitchFamily="34" charset="0"/>
              </a:rPr>
              <a:t>CONVULSIONS (SEIZURES)</a:t>
            </a:r>
          </a:p>
        </p:txBody>
      </p:sp>
      <p:sp>
        <p:nvSpPr>
          <p:cNvPr id="16" name="TextBox 15">
            <a:extLst>
              <a:ext uri="{FF2B5EF4-FFF2-40B4-BE49-F238E27FC236}">
                <a16:creationId xmlns:a16="http://schemas.microsoft.com/office/drawing/2014/main" id="{75718FAD-BD30-C3EC-5357-CC1989EA5159}"/>
              </a:ext>
            </a:extLst>
          </p:cNvPr>
          <p:cNvSpPr txBox="1"/>
          <p:nvPr/>
        </p:nvSpPr>
        <p:spPr>
          <a:xfrm>
            <a:off x="7971592" y="3094193"/>
            <a:ext cx="2663814" cy="584775"/>
          </a:xfrm>
          <a:prstGeom prst="rect">
            <a:avLst/>
          </a:prstGeom>
          <a:noFill/>
        </p:spPr>
        <p:txBody>
          <a:bodyPr wrap="square" rtlCol="0" anchor="t">
            <a:spAutoFit/>
          </a:bodyPr>
          <a:lstStyle/>
          <a:p>
            <a:pPr lvl="0" algn="ctr" rtl="0"/>
            <a:r>
              <a:rPr lang="en-US" sz="1600" b="1" dirty="0">
                <a:solidFill>
                  <a:schemeClr val="bg1"/>
                </a:solidFill>
                <a:latin typeface="Arial" panose="020B0604020202020204" pitchFamily="34" charset="0"/>
                <a:cs typeface="Arial" panose="020B0604020202020204" pitchFamily="34" charset="0"/>
              </a:rPr>
              <a:t>INABILITY TO SAFELY </a:t>
            </a:r>
            <a:br>
              <a:rPr lang="en-US" sz="1600" b="1" dirty="0">
                <a:solidFill>
                  <a:schemeClr val="bg1"/>
                </a:solidFill>
                <a:latin typeface="Arial" panose="020B0604020202020204" pitchFamily="34" charset="0"/>
                <a:cs typeface="Arial" panose="020B0604020202020204" pitchFamily="34" charset="0"/>
              </a:rPr>
            </a:br>
            <a:r>
              <a:rPr lang="en-US" sz="1600" b="1" dirty="0">
                <a:solidFill>
                  <a:schemeClr val="bg1"/>
                </a:solidFill>
                <a:latin typeface="Arial" panose="020B0604020202020204" pitchFamily="34" charset="0"/>
                <a:cs typeface="Arial" panose="020B0604020202020204" pitchFamily="34" charset="0"/>
              </a:rPr>
              <a:t>EAT OR DRINK</a:t>
            </a:r>
          </a:p>
        </p:txBody>
      </p:sp>
      <p:sp>
        <p:nvSpPr>
          <p:cNvPr id="5" name="TextBox 4">
            <a:extLst>
              <a:ext uri="{FF2B5EF4-FFF2-40B4-BE49-F238E27FC236}">
                <a16:creationId xmlns:a16="http://schemas.microsoft.com/office/drawing/2014/main" id="{7CF59311-1B0D-AA85-6217-9B81CCB201AA}"/>
              </a:ext>
            </a:extLst>
          </p:cNvPr>
          <p:cNvSpPr txBox="1"/>
          <p:nvPr/>
        </p:nvSpPr>
        <p:spPr>
          <a:xfrm>
            <a:off x="735873" y="2019315"/>
            <a:ext cx="10834083" cy="369332"/>
          </a:xfrm>
          <a:prstGeom prst="rect">
            <a:avLst/>
          </a:prstGeom>
          <a:noFill/>
        </p:spPr>
        <p:txBody>
          <a:bodyPr wrap="square" rtlCol="0">
            <a:spAutoFit/>
          </a:bodyPr>
          <a:lstStyle/>
          <a:p>
            <a:r>
              <a:rPr lang="en-US" altLang="en-US" sz="1800" b="1" dirty="0">
                <a:solidFill>
                  <a:schemeClr val="accent1"/>
                </a:solidFill>
                <a:latin typeface="Arial" panose="020B0604020202020204" pitchFamily="34" charset="0"/>
                <a:cs typeface="Arial" panose="020B0604020202020204" pitchFamily="34" charset="0"/>
              </a:rPr>
              <a:t>If authorized by the student’s DMMP and if student exhibits:</a:t>
            </a:r>
          </a:p>
        </p:txBody>
      </p:sp>
    </p:spTree>
    <p:extLst>
      <p:ext uri="{BB962C8B-B14F-4D97-AF65-F5344CB8AC3E}">
        <p14:creationId xmlns:p14="http://schemas.microsoft.com/office/powerpoint/2010/main" val="42775365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Procedure</a:t>
            </a:r>
          </a:p>
        </p:txBody>
      </p:sp>
      <p:graphicFrame>
        <p:nvGraphicFramePr>
          <p:cNvPr id="2" name="Diagram 1">
            <a:extLst>
              <a:ext uri="{FF2B5EF4-FFF2-40B4-BE49-F238E27FC236}">
                <a16:creationId xmlns:a16="http://schemas.microsoft.com/office/drawing/2014/main" id="{E978574E-4D51-B75C-8C51-2D1ACB9A6057}"/>
              </a:ext>
            </a:extLst>
          </p:cNvPr>
          <p:cNvGraphicFramePr/>
          <p:nvPr>
            <p:extLst>
              <p:ext uri="{D42A27DB-BD31-4B8C-83A1-F6EECF244321}">
                <p14:modId xmlns:p14="http://schemas.microsoft.com/office/powerpoint/2010/main" val="3939171162"/>
              </p:ext>
            </p:extLst>
          </p:nvPr>
        </p:nvGraphicFramePr>
        <p:xfrm>
          <a:off x="758889" y="1847313"/>
          <a:ext cx="1031654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171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4B951C45-E6F9-711A-63C5-DC1730E8B9B4}"/>
              </a:ext>
            </a:extLst>
          </p:cNvPr>
          <p:cNvSpPr>
            <a:spLocks noGrp="1"/>
          </p:cNvSpPr>
          <p:nvPr>
            <p:ph type="body" sz="quarter" idx="10"/>
          </p:nvPr>
        </p:nvSpPr>
        <p:spPr/>
        <p:txBody>
          <a:bodyPr/>
          <a:lstStyle/>
          <a:p>
            <a:r>
              <a:rPr lang="en-US" dirty="0"/>
              <a:t>Emergency Kit Contents</a:t>
            </a:r>
            <a:br>
              <a:rPr lang="en-US" dirty="0"/>
            </a:br>
            <a:r>
              <a:rPr lang="en-US" altLang="en-US" sz="1800" b="1" dirty="0">
                <a:solidFill>
                  <a:schemeClr val="tx1"/>
                </a:solidFill>
                <a:latin typeface="Arial" panose="020B0604020202020204" pitchFamily="34" charset="0"/>
                <a:cs typeface="Arial" panose="020B0604020202020204" pitchFamily="34" charset="0"/>
              </a:rPr>
              <a:t>*Subcutaneous or intramuscular use</a:t>
            </a:r>
          </a:p>
        </p:txBody>
      </p:sp>
      <p:sp>
        <p:nvSpPr>
          <p:cNvPr id="2" name="Rectangle 3">
            <a:extLst>
              <a:ext uri="{FF2B5EF4-FFF2-40B4-BE49-F238E27FC236}">
                <a16:creationId xmlns:a16="http://schemas.microsoft.com/office/drawing/2014/main" id="{C46ECF09-2C32-392F-84F0-C3CACB1C7EC6}"/>
              </a:ext>
            </a:extLst>
          </p:cNvPr>
          <p:cNvSpPr txBox="1">
            <a:spLocks noChangeArrowheads="1"/>
          </p:cNvSpPr>
          <p:nvPr/>
        </p:nvSpPr>
        <p:spPr bwMode="auto">
          <a:xfrm>
            <a:off x="790770" y="2441611"/>
            <a:ext cx="3584510" cy="353658"/>
          </a:xfrm>
          <a:prstGeom prst="rect">
            <a:avLst/>
          </a:prstGeom>
          <a:solidFill>
            <a:schemeClr val="accent1"/>
          </a:solidFill>
          <a:ln>
            <a:noFill/>
          </a:ln>
        </p:spPr>
        <p:txBody>
          <a:bodyPr/>
          <a:lstStyle>
            <a:lvl1pPr marL="111125" indent="-111125" defTabSz="457200">
              <a:spcBef>
                <a:spcPct val="20000"/>
              </a:spcBef>
              <a:buFont typeface="Arial" panose="020B0604020202020204" pitchFamily="34" charset="0"/>
              <a:buChar char="•"/>
              <a:tabLst>
                <a:tab pos="111125" algn="l"/>
              </a:tabLst>
              <a:defRPr sz="3000">
                <a:solidFill>
                  <a:srgbClr val="5E5F5D"/>
                </a:solidFill>
                <a:latin typeface="Arial Regular"/>
                <a:ea typeface="Arial Regular"/>
                <a:cs typeface="Arial Regular"/>
              </a:defRPr>
            </a:lvl1pPr>
            <a:lvl2pPr marL="517525" indent="-284163" defTabSz="457200">
              <a:spcBef>
                <a:spcPct val="20000"/>
              </a:spcBef>
              <a:buFont typeface="Arial" panose="020B0604020202020204" pitchFamily="34" charset="0"/>
              <a:buChar char="–"/>
              <a:tabLst>
                <a:tab pos="111125" algn="l"/>
              </a:tabLst>
              <a:defRPr sz="2400">
                <a:solidFill>
                  <a:srgbClr val="5E5F5D"/>
                </a:solidFill>
                <a:latin typeface="Arial Regular"/>
                <a:ea typeface="Arial Regular"/>
                <a:cs typeface="Arial Regular"/>
              </a:defRPr>
            </a:lvl2pPr>
            <a:lvl3pPr marL="1143000" indent="-228600" defTabSz="457200">
              <a:spcBef>
                <a:spcPct val="20000"/>
              </a:spcBef>
              <a:buFont typeface="Arial" panose="020B0604020202020204" pitchFamily="34" charset="0"/>
              <a:buChar char="•"/>
              <a:tabLst>
                <a:tab pos="111125" algn="l"/>
              </a:tabLst>
              <a:defRPr sz="2200">
                <a:solidFill>
                  <a:srgbClr val="5E5F5D"/>
                </a:solidFill>
                <a:latin typeface="Arial Regular"/>
                <a:ea typeface="Arial Regular"/>
                <a:cs typeface="Arial Regular"/>
              </a:defRPr>
            </a:lvl3pPr>
            <a:lvl4pPr marL="1600200" indent="-228600" defTabSz="457200">
              <a:spcBef>
                <a:spcPct val="20000"/>
              </a:spcBef>
              <a:buFont typeface="Arial" panose="020B0604020202020204" pitchFamily="34" charset="0"/>
              <a:buChar char="–"/>
              <a:tabLst>
                <a:tab pos="111125" algn="l"/>
              </a:tabLst>
              <a:defRPr sz="2000">
                <a:solidFill>
                  <a:srgbClr val="5E5F5D"/>
                </a:solidFill>
                <a:latin typeface="Arial Regular"/>
                <a:ea typeface="Arial Regular"/>
                <a:cs typeface="Arial Regular"/>
              </a:defRPr>
            </a:lvl4pPr>
            <a:lvl5pPr marL="2057400" indent="-228600" defTabSz="457200">
              <a:spcBef>
                <a:spcPct val="20000"/>
              </a:spcBef>
              <a:buFont typeface="Arial" panose="020B0604020202020204" pitchFamily="34" charset="0"/>
              <a:buChar char="»"/>
              <a:tabLst>
                <a:tab pos="111125" algn="l"/>
              </a:tabLst>
              <a:defRPr>
                <a:solidFill>
                  <a:srgbClr val="5E5F5D"/>
                </a:solidFill>
                <a:latin typeface="Arial Regular"/>
                <a:ea typeface="Arial Regular"/>
                <a:cs typeface="Arial Regular"/>
              </a:defRPr>
            </a:lvl5pPr>
            <a:lvl6pPr marL="2514600" indent="-228600" defTabSz="457200" eaLnBrk="0" fontAlgn="base" hangingPunct="0">
              <a:spcBef>
                <a:spcPct val="20000"/>
              </a:spcBef>
              <a:spcAft>
                <a:spcPct val="0"/>
              </a:spcAft>
              <a:buFont typeface="Arial" panose="020B0604020202020204" pitchFamily="34" charset="0"/>
              <a:buChar char="»"/>
              <a:tabLst>
                <a:tab pos="111125" algn="l"/>
              </a:tabLst>
              <a:defRPr>
                <a:solidFill>
                  <a:srgbClr val="5E5F5D"/>
                </a:solidFill>
                <a:latin typeface="Arial Regular"/>
                <a:ea typeface="Arial Regular"/>
                <a:cs typeface="Arial Regular"/>
              </a:defRPr>
            </a:lvl6pPr>
            <a:lvl7pPr marL="2971800" indent="-228600" defTabSz="457200" eaLnBrk="0" fontAlgn="base" hangingPunct="0">
              <a:spcBef>
                <a:spcPct val="20000"/>
              </a:spcBef>
              <a:spcAft>
                <a:spcPct val="0"/>
              </a:spcAft>
              <a:buFont typeface="Arial" panose="020B0604020202020204" pitchFamily="34" charset="0"/>
              <a:buChar char="»"/>
              <a:tabLst>
                <a:tab pos="111125" algn="l"/>
              </a:tabLst>
              <a:defRPr>
                <a:solidFill>
                  <a:srgbClr val="5E5F5D"/>
                </a:solidFill>
                <a:latin typeface="Arial Regular"/>
                <a:ea typeface="Arial Regular"/>
                <a:cs typeface="Arial Regular"/>
              </a:defRPr>
            </a:lvl7pPr>
            <a:lvl8pPr marL="3429000" indent="-228600" defTabSz="457200" eaLnBrk="0" fontAlgn="base" hangingPunct="0">
              <a:spcBef>
                <a:spcPct val="20000"/>
              </a:spcBef>
              <a:spcAft>
                <a:spcPct val="0"/>
              </a:spcAft>
              <a:buFont typeface="Arial" panose="020B0604020202020204" pitchFamily="34" charset="0"/>
              <a:buChar char="»"/>
              <a:tabLst>
                <a:tab pos="111125" algn="l"/>
              </a:tabLst>
              <a:defRPr>
                <a:solidFill>
                  <a:srgbClr val="5E5F5D"/>
                </a:solidFill>
                <a:latin typeface="Arial Regular"/>
                <a:ea typeface="Arial Regular"/>
                <a:cs typeface="Arial Regular"/>
              </a:defRPr>
            </a:lvl8pPr>
            <a:lvl9pPr marL="3886200" indent="-228600" defTabSz="457200" eaLnBrk="0" fontAlgn="base" hangingPunct="0">
              <a:spcBef>
                <a:spcPct val="20000"/>
              </a:spcBef>
              <a:spcAft>
                <a:spcPct val="0"/>
              </a:spcAft>
              <a:buFont typeface="Arial" panose="020B0604020202020204" pitchFamily="34" charset="0"/>
              <a:buChar char="»"/>
              <a:tabLst>
                <a:tab pos="111125" algn="l"/>
              </a:tabLst>
              <a:defRPr>
                <a:solidFill>
                  <a:srgbClr val="5E5F5D"/>
                </a:solidFill>
                <a:latin typeface="Arial Regular"/>
                <a:ea typeface="Arial Regular"/>
                <a:cs typeface="Arial Regular"/>
              </a:defRPr>
            </a:lvl9pPr>
          </a:lstStyle>
          <a:p>
            <a:pPr eaLnBrk="1" hangingPunct="1">
              <a:spcBef>
                <a:spcPct val="100000"/>
              </a:spcBef>
              <a:buFont typeface="Wingdings" panose="05000000000000000000" pitchFamily="2" charset="2"/>
              <a:buNone/>
            </a:pPr>
            <a:r>
              <a:rPr lang="en-US" altLang="en-US" sz="1600" dirty="0">
                <a:solidFill>
                  <a:schemeClr val="bg1"/>
                </a:solidFill>
                <a:latin typeface="Arial" panose="020B0604020202020204" pitchFamily="34" charset="0"/>
                <a:cs typeface="Arial" panose="020B0604020202020204" pitchFamily="34" charset="0"/>
              </a:rPr>
              <a:t> 1 mg of freeze-dried glucagon (vial) </a:t>
            </a:r>
          </a:p>
        </p:txBody>
      </p:sp>
      <p:sp>
        <p:nvSpPr>
          <p:cNvPr id="3" name="Text Box 7">
            <a:extLst>
              <a:ext uri="{FF2B5EF4-FFF2-40B4-BE49-F238E27FC236}">
                <a16:creationId xmlns:a16="http://schemas.microsoft.com/office/drawing/2014/main" id="{D192F3C1-C031-5166-6CF8-D5CEF48C23BF}"/>
              </a:ext>
            </a:extLst>
          </p:cNvPr>
          <p:cNvSpPr txBox="1">
            <a:spLocks noChangeArrowheads="1"/>
          </p:cNvSpPr>
          <p:nvPr/>
        </p:nvSpPr>
        <p:spPr bwMode="auto">
          <a:xfrm>
            <a:off x="2511490" y="6087479"/>
            <a:ext cx="3973204" cy="338554"/>
          </a:xfrm>
          <a:prstGeom prst="rect">
            <a:avLst/>
          </a:prstGeom>
          <a:noFill/>
          <a:ln>
            <a:noFill/>
          </a:ln>
        </p:spPr>
        <p:txBody>
          <a:bodyPr wrap="none">
            <a:spAutoFit/>
          </a:bodyPr>
          <a:lstStyle>
            <a:lvl1pPr>
              <a:spcBef>
                <a:spcPct val="20000"/>
              </a:spcBef>
              <a:buFont typeface="Arial" panose="020B0604020202020204" pitchFamily="34" charset="0"/>
              <a:buChar char="•"/>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9pPr>
          </a:lstStyle>
          <a:p>
            <a:pPr eaLnBrk="1" hangingPunct="1">
              <a:spcBef>
                <a:spcPct val="0"/>
              </a:spcBef>
              <a:buFontTx/>
              <a:buNone/>
            </a:pPr>
            <a:r>
              <a:rPr lang="en-US" altLang="en-US" sz="1600" b="1" dirty="0">
                <a:solidFill>
                  <a:schemeClr val="accent1"/>
                </a:solidFill>
                <a:latin typeface="Arial" panose="020B0604020202020204" pitchFamily="34" charset="0"/>
                <a:cs typeface="Arial" panose="020B0604020202020204" pitchFamily="34" charset="0"/>
              </a:rPr>
              <a:t>COMBINE IMMEDIATELY BEFORE USE</a:t>
            </a:r>
          </a:p>
        </p:txBody>
      </p:sp>
      <p:pic>
        <p:nvPicPr>
          <p:cNvPr id="4" name="Picture 5" descr="NovoHypoKit.png">
            <a:extLst>
              <a:ext uri="{FF2B5EF4-FFF2-40B4-BE49-F238E27FC236}">
                <a16:creationId xmlns:a16="http://schemas.microsoft.com/office/drawing/2014/main" id="{456A8BCB-E2DC-D7BF-4770-3E980EA528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5314" y="2968280"/>
            <a:ext cx="8983663" cy="318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8CE8E81-54AF-1966-97AA-3DA1B3C51891}"/>
              </a:ext>
            </a:extLst>
          </p:cNvPr>
          <p:cNvSpPr txBox="1"/>
          <p:nvPr/>
        </p:nvSpPr>
        <p:spPr>
          <a:xfrm>
            <a:off x="4700298" y="2441611"/>
            <a:ext cx="4122575" cy="338554"/>
          </a:xfrm>
          <a:prstGeom prst="rect">
            <a:avLst/>
          </a:prstGeom>
          <a:solidFill>
            <a:schemeClr val="accent1"/>
          </a:solidFill>
        </p:spPr>
        <p:txBody>
          <a:bodyPr wrap="square" rtlCol="0">
            <a:spAutoFit/>
          </a:bodyPr>
          <a:lstStyle/>
          <a:p>
            <a:r>
              <a:rPr lang="en-US" altLang="en-US" sz="1600" dirty="0">
                <a:solidFill>
                  <a:schemeClr val="bg1"/>
                </a:solidFill>
                <a:latin typeface="Arial" panose="020B0604020202020204" pitchFamily="34" charset="0"/>
                <a:cs typeface="Arial" panose="020B0604020202020204" pitchFamily="34" charset="0"/>
              </a:rPr>
              <a:t>1 ml of water for reconstitution (syringe)</a:t>
            </a:r>
            <a:endParaRPr lang="en-US" sz="1600" dirty="0">
              <a:solidFill>
                <a:schemeClr val="bg1"/>
              </a:solidFill>
            </a:endParaRPr>
          </a:p>
        </p:txBody>
      </p:sp>
      <p:sp>
        <p:nvSpPr>
          <p:cNvPr id="7" name="Line 10">
            <a:extLst>
              <a:ext uri="{FF2B5EF4-FFF2-40B4-BE49-F238E27FC236}">
                <a16:creationId xmlns:a16="http://schemas.microsoft.com/office/drawing/2014/main" id="{0FA16F66-51BD-1588-FECD-D376B39AA15D}"/>
              </a:ext>
            </a:extLst>
          </p:cNvPr>
          <p:cNvSpPr>
            <a:spLocks noChangeShapeType="1"/>
          </p:cNvSpPr>
          <p:nvPr/>
        </p:nvSpPr>
        <p:spPr bwMode="auto">
          <a:xfrm flipH="1">
            <a:off x="2583025" y="2780166"/>
            <a:ext cx="1555" cy="2039257"/>
          </a:xfrm>
          <a:prstGeom prst="line">
            <a:avLst/>
          </a:prstGeom>
          <a:noFill/>
          <a:ln w="44450">
            <a:solidFill>
              <a:schemeClr val="accent1"/>
            </a:solidFill>
            <a:round/>
            <a:headEnd type="none" w="sm" len="sm"/>
            <a:tailEnd type="triangle" w="lg" len="lg"/>
          </a:ln>
        </p:spPr>
        <p:txBody>
          <a:bodyPr wrap="none"/>
          <a:lstStyle/>
          <a:p>
            <a:pPr eaLnBrk="1" fontAlgn="auto" hangingPunct="1">
              <a:spcBef>
                <a:spcPts val="0"/>
              </a:spcBef>
              <a:spcAft>
                <a:spcPts val="0"/>
              </a:spcAft>
              <a:defRPr/>
            </a:pPr>
            <a:endParaRPr kumimoji="1" lang="en-US" sz="1800" i="0" kern="0">
              <a:solidFill>
                <a:srgbClr val="000000"/>
              </a:solidFill>
              <a:latin typeface="Verdana" panose="020B0604030504040204" pitchFamily="34" charset="0"/>
            </a:endParaRPr>
          </a:p>
        </p:txBody>
      </p:sp>
      <p:sp>
        <p:nvSpPr>
          <p:cNvPr id="8" name="Line 9">
            <a:extLst>
              <a:ext uri="{FF2B5EF4-FFF2-40B4-BE49-F238E27FC236}">
                <a16:creationId xmlns:a16="http://schemas.microsoft.com/office/drawing/2014/main" id="{639E9015-3BEB-FE33-2A2A-F1EE40CA216B}"/>
              </a:ext>
            </a:extLst>
          </p:cNvPr>
          <p:cNvSpPr>
            <a:spLocks noChangeShapeType="1"/>
          </p:cNvSpPr>
          <p:nvPr/>
        </p:nvSpPr>
        <p:spPr bwMode="auto">
          <a:xfrm flipH="1">
            <a:off x="6012025" y="2780165"/>
            <a:ext cx="0" cy="2039258"/>
          </a:xfrm>
          <a:prstGeom prst="line">
            <a:avLst/>
          </a:prstGeom>
          <a:noFill/>
          <a:ln w="44450">
            <a:solidFill>
              <a:schemeClr val="accent1"/>
            </a:solidFill>
            <a:round/>
            <a:headEnd type="none" w="sm" len="sm"/>
            <a:tailEnd type="triangle" w="lg" len="lg"/>
          </a:ln>
        </p:spPr>
        <p:txBody>
          <a:bodyPr wrap="none"/>
          <a:lstStyle/>
          <a:p>
            <a:pPr eaLnBrk="1" fontAlgn="auto" hangingPunct="1">
              <a:spcBef>
                <a:spcPts val="0"/>
              </a:spcBef>
              <a:spcAft>
                <a:spcPts val="0"/>
              </a:spcAft>
              <a:defRPr/>
            </a:pPr>
            <a:endParaRPr kumimoji="1" lang="en-US" sz="1800" i="0" kern="0">
              <a:solidFill>
                <a:srgbClr val="000000"/>
              </a:solidFill>
              <a:latin typeface="Verdana" panose="020B0604030504040204" pitchFamily="34" charset="0"/>
            </a:endParaRPr>
          </a:p>
        </p:txBody>
      </p:sp>
    </p:spTree>
    <p:extLst>
      <p:ext uri="{BB962C8B-B14F-4D97-AF65-F5344CB8AC3E}">
        <p14:creationId xmlns:p14="http://schemas.microsoft.com/office/powerpoint/2010/main" val="2381960483"/>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3236</TotalTime>
  <Words>3232</Words>
  <Application>Microsoft Office PowerPoint</Application>
  <PresentationFormat>Widescreen</PresentationFormat>
  <Paragraphs>324</Paragraphs>
  <Slides>25</Slides>
  <Notes>25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25</vt:i4>
      </vt:variant>
    </vt:vector>
  </HeadingPairs>
  <TitlesOfParts>
    <vt:vector size="35" baseType="lpstr">
      <vt:lpstr>Arial</vt:lpstr>
      <vt:lpstr>Arial Black</vt:lpstr>
      <vt:lpstr>Calibri</vt:lpstr>
      <vt:lpstr>Verdana</vt:lpstr>
      <vt:lpstr>Wingdings</vt:lpstr>
      <vt:lpstr>4_Custom Design</vt:lpstr>
      <vt:lpstr>Custom Design</vt:lpstr>
      <vt:lpstr>2_Custom Design</vt:lpstr>
      <vt:lpstr>5_Custom Design</vt:lpstr>
      <vt:lpstr>6_Custom Design</vt:lpstr>
      <vt:lpstr>GLUCAGON ADMINISTRATION</vt:lpstr>
      <vt:lpstr>Optimal Student Health  and Learning</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Module 10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46</cp:revision>
  <dcterms:created xsi:type="dcterms:W3CDTF">2022-11-30T20:13:39Z</dcterms:created>
  <dcterms:modified xsi:type="dcterms:W3CDTF">2023-01-25T17:58:41Z</dcterms:modified>
</cp:coreProperties>
</file>